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17"/>
  </p:handoutMasterIdLst>
  <p:sldIdLst>
    <p:sldId id="256" r:id="rId2"/>
    <p:sldId id="257" r:id="rId3"/>
    <p:sldId id="258" r:id="rId4"/>
    <p:sldId id="259" r:id="rId5"/>
    <p:sldId id="260" r:id="rId6"/>
    <p:sldId id="282" r:id="rId7"/>
    <p:sldId id="284" r:id="rId8"/>
    <p:sldId id="281" r:id="rId9"/>
    <p:sldId id="262" r:id="rId10"/>
    <p:sldId id="263" r:id="rId11"/>
    <p:sldId id="283" r:id="rId12"/>
    <p:sldId id="277" r:id="rId13"/>
    <p:sldId id="278" r:id="rId14"/>
    <p:sldId id="279" r:id="rId15"/>
  </p:sldIdLst>
  <p:sldSz cx="7556500" cy="10693400"/>
  <p:notesSz cx="6797675" cy="9925050"/>
  <p:embeddedFontLst>
    <p:embeddedFont>
      <p:font typeface="Montserrat" panose="00000500000000000000" pitchFamily="2" charset="0"/>
      <p:regular r:id="rId18"/>
      <p:bold r:id="rId19"/>
      <p:italic r:id="rId20"/>
      <p:boldItalic r:id="rId21"/>
    </p:embeddedFont>
    <p:embeddedFont>
      <p:font typeface="Montserrat Bold" panose="00000800000000000000" charset="0"/>
      <p:regular r:id="rId22"/>
      <p:bold r:id="rId23"/>
    </p:embeddedFont>
    <p:embeddedFont>
      <p:font typeface="Montserrat Medium" panose="00000600000000000000" pitchFamily="2" charset="0"/>
      <p:regular r:id="rId24"/>
      <p:italic r:id="rId25"/>
    </p:embeddedFont>
    <p:embeddedFont>
      <p:font typeface="Neue Montreal" panose="020B0604020202020204" charset="0"/>
      <p:regular r:id="rId26"/>
    </p:embeddedFont>
    <p:embeddedFont>
      <p:font typeface="Open Sans" panose="020B0606030504020204"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322" autoAdjust="0"/>
  </p:normalViewPr>
  <p:slideViewPr>
    <p:cSldViewPr>
      <p:cViewPr varScale="1">
        <p:scale>
          <a:sx n="50" d="100"/>
          <a:sy n="50" d="100"/>
        </p:scale>
        <p:origin x="2635"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53" d="100"/>
          <a:sy n="53" d="100"/>
        </p:scale>
        <p:origin x="258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F8AE6E75-3963-358C-A73B-9402468FF928}"/>
              </a:ext>
            </a:extLst>
          </p:cNvPr>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422F854B-2621-EBBB-CE73-09A4CE0E5B2C}"/>
              </a:ext>
            </a:extLst>
          </p:cNvPr>
          <p:cNvSpPr>
            <a:spLocks noGrp="1"/>
          </p:cNvSpPr>
          <p:nvPr>
            <p:ph type="dt" sz="quarter" idx="1"/>
          </p:nvPr>
        </p:nvSpPr>
        <p:spPr>
          <a:xfrm>
            <a:off x="3850443" y="0"/>
            <a:ext cx="2945659" cy="497976"/>
          </a:xfrm>
          <a:prstGeom prst="rect">
            <a:avLst/>
          </a:prstGeom>
        </p:spPr>
        <p:txBody>
          <a:bodyPr vert="horz" lIns="91440" tIns="45720" rIns="91440" bIns="45720" rtlCol="0"/>
          <a:lstStyle>
            <a:lvl1pPr algn="r">
              <a:defRPr sz="1200"/>
            </a:lvl1pPr>
          </a:lstStyle>
          <a:p>
            <a:fld id="{C3D78E1D-67DD-4E8C-88DC-F4D6FD930920}" type="datetimeFigureOut">
              <a:rPr lang="pt-BR" smtClean="0"/>
              <a:t>25/09/2025</a:t>
            </a:fld>
            <a:endParaRPr lang="pt-BR"/>
          </a:p>
        </p:txBody>
      </p:sp>
      <p:sp>
        <p:nvSpPr>
          <p:cNvPr id="4" name="Espaço Reservado para Rodapé 3">
            <a:extLst>
              <a:ext uri="{FF2B5EF4-FFF2-40B4-BE49-F238E27FC236}">
                <a16:creationId xmlns:a16="http://schemas.microsoft.com/office/drawing/2014/main" id="{A06E5410-A1BE-B047-3F91-1BA665B9806D}"/>
              </a:ext>
            </a:extLst>
          </p:cNvPr>
          <p:cNvSpPr>
            <a:spLocks noGrp="1"/>
          </p:cNvSpPr>
          <p:nvPr>
            <p:ph type="ftr" sz="quarter" idx="2"/>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2148F886-C3DA-2757-9543-221935C257AE}"/>
              </a:ext>
            </a:extLst>
          </p:cNvPr>
          <p:cNvSpPr>
            <a:spLocks noGrp="1"/>
          </p:cNvSpPr>
          <p:nvPr>
            <p:ph type="sldNum" sz="quarter" idx="3"/>
          </p:nvPr>
        </p:nvSpPr>
        <p:spPr>
          <a:xfrm>
            <a:off x="3850443" y="9427076"/>
            <a:ext cx="2945659" cy="497975"/>
          </a:xfrm>
          <a:prstGeom prst="rect">
            <a:avLst/>
          </a:prstGeom>
        </p:spPr>
        <p:txBody>
          <a:bodyPr vert="horz" lIns="91440" tIns="45720" rIns="91440" bIns="45720" rtlCol="0" anchor="b"/>
          <a:lstStyle>
            <a:lvl1pPr algn="r">
              <a:defRPr sz="1200"/>
            </a:lvl1pPr>
          </a:lstStyle>
          <a:p>
            <a:fld id="{8F0BC10D-DFA5-4BF4-A947-533D8B255A57}" type="slidenum">
              <a:rPr lang="pt-BR" smtClean="0"/>
              <a:t>‹nº›</a:t>
            </a:fld>
            <a:endParaRPr lang="pt-BR"/>
          </a:p>
        </p:txBody>
      </p:sp>
    </p:spTree>
    <p:extLst>
      <p:ext uri="{BB962C8B-B14F-4D97-AF65-F5344CB8AC3E}">
        <p14:creationId xmlns:p14="http://schemas.microsoft.com/office/powerpoint/2010/main" val="327009541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6"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50443" y="0"/>
            <a:ext cx="2945659" cy="497976"/>
          </a:xfrm>
          <a:prstGeom prst="rect">
            <a:avLst/>
          </a:prstGeom>
        </p:spPr>
        <p:txBody>
          <a:bodyPr vert="horz" lIns="91440" tIns="45720" rIns="91440" bIns="45720" rtlCol="0"/>
          <a:lstStyle>
            <a:lvl1pPr algn="r">
              <a:defRPr sz="1200"/>
            </a:lvl1pPr>
          </a:lstStyle>
          <a:p>
            <a:fld id="{48586573-8530-45A5-A38F-2574AED3FDB8}" type="datetimeFigureOut">
              <a:rPr lang="pt-BR" smtClean="0"/>
              <a:t>25/09/2025</a:t>
            </a:fld>
            <a:endParaRPr lang="pt-BR"/>
          </a:p>
        </p:txBody>
      </p:sp>
      <p:sp>
        <p:nvSpPr>
          <p:cNvPr id="4" name="Espaço Reservado para Imagem de Slide 3"/>
          <p:cNvSpPr>
            <a:spLocks noGrp="1" noRot="1" noChangeAspect="1"/>
          </p:cNvSpPr>
          <p:nvPr>
            <p:ph type="sldImg" idx="2"/>
          </p:nvPr>
        </p:nvSpPr>
        <p:spPr>
          <a:xfrm>
            <a:off x="2216150" y="1239838"/>
            <a:ext cx="2365375" cy="3351212"/>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79768" y="4776431"/>
            <a:ext cx="5438140" cy="3907988"/>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50443" y="9427076"/>
            <a:ext cx="2945659" cy="497975"/>
          </a:xfrm>
          <a:prstGeom prst="rect">
            <a:avLst/>
          </a:prstGeom>
        </p:spPr>
        <p:txBody>
          <a:bodyPr vert="horz" lIns="91440" tIns="45720" rIns="91440" bIns="45720" rtlCol="0" anchor="b"/>
          <a:lstStyle>
            <a:lvl1pPr algn="r">
              <a:defRPr sz="1200"/>
            </a:lvl1pPr>
          </a:lstStyle>
          <a:p>
            <a:fld id="{4D151DBA-812A-4523-B99E-697B9AE51F52}" type="slidenum">
              <a:rPr lang="pt-BR" smtClean="0"/>
              <a:t>‹nº›</a:t>
            </a:fld>
            <a:endParaRPr lang="pt-BR"/>
          </a:p>
        </p:txBody>
      </p:sp>
    </p:spTree>
    <p:extLst>
      <p:ext uri="{BB962C8B-B14F-4D97-AF65-F5344CB8AC3E}">
        <p14:creationId xmlns:p14="http://schemas.microsoft.com/office/powerpoint/2010/main" val="304858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4D151DBA-812A-4523-B99E-697B9AE51F52}" type="slidenum">
              <a:rPr lang="pt-BR" smtClean="0"/>
              <a:t>5</a:t>
            </a:fld>
            <a:endParaRPr lang="pt-BR"/>
          </a:p>
        </p:txBody>
      </p:sp>
    </p:spTree>
    <p:extLst>
      <p:ext uri="{BB962C8B-B14F-4D97-AF65-F5344CB8AC3E}">
        <p14:creationId xmlns:p14="http://schemas.microsoft.com/office/powerpoint/2010/main" val="2288802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9/25/2025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acrobat.adobe.com/id/urn:aaid:sc:US:398d6888-9209-42d5-8d6a-6db9ed00f27f" TargetMode="External"/><Relationship Id="rId5" Type="http://schemas.openxmlformats.org/officeDocument/2006/relationships/image" Target="../media/image26.jpe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file/d/1u8ru2W8YvmpBJ7NwRy4gI2Pdve1BwAxh/view?usp=sharing" TargetMode="External"/><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www.linkedin.com/company/14047743" TargetMode="External"/><Relationship Id="rId18"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hyperlink" Target="mailto:tavares@evolucaocompressores.com.br" TargetMode="External"/><Relationship Id="rId12" Type="http://schemas.openxmlformats.org/officeDocument/2006/relationships/image" Target="../media/image38.png"/><Relationship Id="rId17" Type="http://schemas.openxmlformats.org/officeDocument/2006/relationships/hyperlink" Target="https://www.instagram.com/evolucaocompressores/?hl=pt-br" TargetMode="External"/><Relationship Id="rId2" Type="http://schemas.openxmlformats.org/officeDocument/2006/relationships/image" Target="../media/image1.png"/><Relationship Id="rId16" Type="http://schemas.openxmlformats.org/officeDocument/2006/relationships/image" Target="../media/image40.png"/><Relationship Id="rId20"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hyperlink" Target="https://www.youtube.com/watch?v=xp5ODjBytuo" TargetMode="External"/><Relationship Id="rId5" Type="http://schemas.openxmlformats.org/officeDocument/2006/relationships/image" Target="../media/image35.png"/><Relationship Id="rId15" Type="http://schemas.openxmlformats.org/officeDocument/2006/relationships/hyperlink" Target="https://www.facebook.com/EvolucaoCompressores" TargetMode="External"/><Relationship Id="rId10" Type="http://schemas.openxmlformats.org/officeDocument/2006/relationships/image" Target="../media/image37.png"/><Relationship Id="rId19" Type="http://schemas.openxmlformats.org/officeDocument/2006/relationships/hyperlink" Target="https://www.youtube.com/channel/UCwd-vQDfQFCs9o1J-7-WiMQ" TargetMode="External"/><Relationship Id="rId4" Type="http://schemas.openxmlformats.org/officeDocument/2006/relationships/image" Target="../media/image34.svg"/><Relationship Id="rId9" Type="http://schemas.openxmlformats.org/officeDocument/2006/relationships/hyperlink" Target="http://www.evolucaocompressores.com.br/" TargetMode="External"/><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hyperlink" Target="https://drive.google.com/file/d/1qvswWTnSpSY-OKvazrC-aJ8r1c-cV4j2/view?usp=shar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02065" y="108000"/>
            <a:ext cx="3049937" cy="1156226"/>
          </a:xfrm>
          <a:custGeom>
            <a:avLst/>
            <a:gdLst/>
            <a:ahLst/>
            <a:cxnLst/>
            <a:rect l="l" t="t" r="r" b="b"/>
            <a:pathLst>
              <a:path w="3049937" h="1156226">
                <a:moveTo>
                  <a:pt x="0" y="0"/>
                </a:moveTo>
                <a:lnTo>
                  <a:pt x="3049937" y="0"/>
                </a:lnTo>
                <a:lnTo>
                  <a:pt x="3049937" y="1156226"/>
                </a:lnTo>
                <a:lnTo>
                  <a:pt x="0" y="1156226"/>
                </a:lnTo>
                <a:lnTo>
                  <a:pt x="0" y="0"/>
                </a:lnTo>
                <a:close/>
              </a:path>
            </a:pathLst>
          </a:custGeom>
          <a:blipFill>
            <a:blip r:embed="rId2"/>
            <a:stretch>
              <a:fillRect/>
            </a:stretch>
          </a:blipFill>
        </p:spPr>
      </p:sp>
      <p:sp>
        <p:nvSpPr>
          <p:cNvPr id="3" name="Freeform 3"/>
          <p:cNvSpPr/>
          <p:nvPr/>
        </p:nvSpPr>
        <p:spPr>
          <a:xfrm>
            <a:off x="0" y="0"/>
            <a:ext cx="4158000" cy="10693400"/>
          </a:xfrm>
          <a:custGeom>
            <a:avLst/>
            <a:gdLst/>
            <a:ahLst/>
            <a:cxnLst/>
            <a:rect l="l" t="t" r="r" b="b"/>
            <a:pathLst>
              <a:path w="5783170" h="13221780">
                <a:moveTo>
                  <a:pt x="0" y="0"/>
                </a:moveTo>
                <a:lnTo>
                  <a:pt x="5783170" y="0"/>
                </a:lnTo>
                <a:lnTo>
                  <a:pt x="5783170" y="13221780"/>
                </a:lnTo>
                <a:lnTo>
                  <a:pt x="0" y="13221780"/>
                </a:lnTo>
                <a:lnTo>
                  <a:pt x="0" y="0"/>
                </a:lnTo>
                <a:close/>
              </a:path>
            </a:pathLst>
          </a:custGeom>
          <a:blipFill>
            <a:blip r:embed="rId3"/>
            <a:stretch>
              <a:fillRect l="-109617" t="-23657" r="-36024" b="13"/>
            </a:stretch>
          </a:blipFill>
        </p:spPr>
        <p:txBody>
          <a:bodyPr/>
          <a:lstStyle/>
          <a:p>
            <a:endParaRPr lang="pt-BR" dirty="0"/>
          </a:p>
        </p:txBody>
      </p:sp>
      <p:grpSp>
        <p:nvGrpSpPr>
          <p:cNvPr id="4" name="Group 4"/>
          <p:cNvGrpSpPr/>
          <p:nvPr/>
        </p:nvGrpSpPr>
        <p:grpSpPr>
          <a:xfrm>
            <a:off x="0" y="4813302"/>
            <a:ext cx="7556500" cy="2047911"/>
            <a:chOff x="0" y="0"/>
            <a:chExt cx="3563809" cy="802421"/>
          </a:xfrm>
        </p:grpSpPr>
        <p:sp>
          <p:nvSpPr>
            <p:cNvPr id="5" name="Freeform 5"/>
            <p:cNvSpPr/>
            <p:nvPr/>
          </p:nvSpPr>
          <p:spPr>
            <a:xfrm>
              <a:off x="0" y="0"/>
              <a:ext cx="3563809" cy="802421"/>
            </a:xfrm>
            <a:custGeom>
              <a:avLst/>
              <a:gdLst/>
              <a:ahLst/>
              <a:cxnLst/>
              <a:rect l="l" t="t" r="r" b="b"/>
              <a:pathLst>
                <a:path w="3563809" h="802421">
                  <a:moveTo>
                    <a:pt x="0" y="0"/>
                  </a:moveTo>
                  <a:lnTo>
                    <a:pt x="3563809" y="0"/>
                  </a:lnTo>
                  <a:lnTo>
                    <a:pt x="3563809" y="802421"/>
                  </a:lnTo>
                  <a:lnTo>
                    <a:pt x="0" y="802421"/>
                  </a:lnTo>
                  <a:close/>
                </a:path>
              </a:pathLst>
            </a:custGeom>
            <a:solidFill>
              <a:srgbClr val="434343">
                <a:alpha val="42745"/>
              </a:srgbClr>
            </a:solidFill>
          </p:spPr>
        </p:sp>
        <p:sp>
          <p:nvSpPr>
            <p:cNvPr id="6" name="TextBox 6"/>
            <p:cNvSpPr txBox="1"/>
            <p:nvPr/>
          </p:nvSpPr>
          <p:spPr>
            <a:xfrm>
              <a:off x="0" y="-28575"/>
              <a:ext cx="3563809" cy="830996"/>
            </a:xfrm>
            <a:prstGeom prst="rect">
              <a:avLst/>
            </a:prstGeom>
          </p:spPr>
          <p:txBody>
            <a:bodyPr lIns="29829" tIns="29829" rIns="29829" bIns="29829" rtlCol="0" anchor="ctr"/>
            <a:lstStyle/>
            <a:p>
              <a:pPr algn="ctr">
                <a:lnSpc>
                  <a:spcPts val="1561"/>
                </a:lnSpc>
              </a:pPr>
              <a:endParaRPr dirty="0"/>
            </a:p>
          </p:txBody>
        </p:sp>
      </p:grpSp>
      <p:sp>
        <p:nvSpPr>
          <p:cNvPr id="7" name="Freeform 7"/>
          <p:cNvSpPr/>
          <p:nvPr/>
        </p:nvSpPr>
        <p:spPr>
          <a:xfrm>
            <a:off x="108000" y="9561103"/>
            <a:ext cx="3279810" cy="876569"/>
          </a:xfrm>
          <a:custGeom>
            <a:avLst/>
            <a:gdLst/>
            <a:ahLst/>
            <a:cxnLst/>
            <a:rect l="l" t="t" r="r" b="b"/>
            <a:pathLst>
              <a:path w="3279810" h="876569">
                <a:moveTo>
                  <a:pt x="0" y="0"/>
                </a:moveTo>
                <a:lnTo>
                  <a:pt x="3279810" y="0"/>
                </a:lnTo>
                <a:lnTo>
                  <a:pt x="3279810" y="876569"/>
                </a:lnTo>
                <a:lnTo>
                  <a:pt x="0" y="876569"/>
                </a:lnTo>
                <a:lnTo>
                  <a:pt x="0" y="0"/>
                </a:lnTo>
                <a:close/>
              </a:path>
            </a:pathLst>
          </a:custGeom>
          <a:blipFill>
            <a:blip r:embed="rId4"/>
            <a:stretch>
              <a:fillRect t="-3005"/>
            </a:stretch>
          </a:blipFill>
        </p:spPr>
      </p:sp>
      <p:sp>
        <p:nvSpPr>
          <p:cNvPr id="8" name="TextBox 8"/>
          <p:cNvSpPr txBox="1"/>
          <p:nvPr/>
        </p:nvSpPr>
        <p:spPr>
          <a:xfrm>
            <a:off x="4053670" y="7256548"/>
            <a:ext cx="3476738" cy="690895"/>
          </a:xfrm>
          <a:prstGeom prst="rect">
            <a:avLst/>
          </a:prstGeom>
        </p:spPr>
        <p:txBody>
          <a:bodyPr lIns="0" tIns="0" rIns="0" bIns="0" rtlCol="0" anchor="t">
            <a:spAutoFit/>
          </a:bodyPr>
          <a:lstStyle/>
          <a:p>
            <a:pPr algn="ctr">
              <a:lnSpc>
                <a:spcPts val="2761"/>
              </a:lnSpc>
            </a:pPr>
            <a:r>
              <a:rPr lang="en-US" sz="1972" b="1">
                <a:solidFill>
                  <a:srgbClr val="434343"/>
                </a:solidFill>
                <a:latin typeface="Montserrat" panose="00000500000000000000" pitchFamily="2" charset="0"/>
                <a:ea typeface="Montserrat Ultra-Bold"/>
                <a:cs typeface="Montserrat Ultra-Bold"/>
                <a:sym typeface="Montserrat Ultra-Bold"/>
              </a:rPr>
              <a:t>NOME DA EMPRESA</a:t>
            </a:r>
          </a:p>
          <a:p>
            <a:pPr algn="ctr">
              <a:lnSpc>
                <a:spcPts val="2761"/>
              </a:lnSpc>
            </a:pPr>
            <a:r>
              <a:rPr lang="en-US" sz="1972" b="1">
                <a:solidFill>
                  <a:srgbClr val="434343"/>
                </a:solidFill>
                <a:latin typeface="Montserrat" panose="00000500000000000000" pitchFamily="2" charset="0"/>
                <a:ea typeface="Montserrat Ultra-Bold"/>
                <a:cs typeface="Montserrat Ultra-Bold"/>
                <a:sym typeface="Montserrat Ultra-Bold"/>
              </a:rPr>
              <a:t>Cidade -UF</a:t>
            </a:r>
            <a:endParaRPr lang="en-US" sz="1972" b="1" dirty="0">
              <a:solidFill>
                <a:srgbClr val="434343"/>
              </a:solidFill>
              <a:latin typeface="Montserrat" panose="00000500000000000000" pitchFamily="2" charset="0"/>
              <a:ea typeface="Montserrat Ultra-Bold"/>
              <a:cs typeface="Montserrat Ultra-Bold"/>
              <a:sym typeface="Montserrat Ultra-Bold"/>
            </a:endParaRPr>
          </a:p>
        </p:txBody>
      </p:sp>
      <p:sp>
        <p:nvSpPr>
          <p:cNvPr id="9" name="TextBox 9"/>
          <p:cNvSpPr txBox="1"/>
          <p:nvPr/>
        </p:nvSpPr>
        <p:spPr>
          <a:xfrm>
            <a:off x="4402065" y="8259610"/>
            <a:ext cx="3049937" cy="1121970"/>
          </a:xfrm>
          <a:prstGeom prst="rect">
            <a:avLst/>
          </a:prstGeom>
        </p:spPr>
        <p:txBody>
          <a:bodyPr lIns="0" tIns="0" rIns="0" bIns="0" rtlCol="0" anchor="t">
            <a:spAutoFit/>
          </a:bodyPr>
          <a:lstStyle/>
          <a:p>
            <a:pPr>
              <a:lnSpc>
                <a:spcPts val="2235"/>
              </a:lnSpc>
            </a:pPr>
            <a:r>
              <a:rPr lang="en-US" sz="1597" dirty="0">
                <a:solidFill>
                  <a:srgbClr val="434343"/>
                </a:solidFill>
                <a:latin typeface="Open Sans"/>
                <a:ea typeface="Open Sans"/>
                <a:cs typeface="Open Sans"/>
                <a:sym typeface="Open Sans"/>
              </a:rPr>
              <a:t>Aos </a:t>
            </a:r>
            <a:r>
              <a:rPr lang="en-US" sz="1597" dirty="0" err="1">
                <a:solidFill>
                  <a:srgbClr val="434343"/>
                </a:solidFill>
                <a:latin typeface="Open Sans"/>
                <a:ea typeface="Open Sans"/>
                <a:cs typeface="Open Sans"/>
                <a:sym typeface="Open Sans"/>
              </a:rPr>
              <a:t>cuidados</a:t>
            </a:r>
            <a:r>
              <a:rPr lang="en-US" sz="1597">
                <a:solidFill>
                  <a:srgbClr val="434343"/>
                </a:solidFill>
                <a:latin typeface="Open Sans"/>
                <a:ea typeface="Open Sans"/>
                <a:cs typeface="Open Sans"/>
                <a:sym typeface="Open Sans"/>
              </a:rPr>
              <a:t>,</a:t>
            </a:r>
          </a:p>
          <a:p>
            <a:pPr>
              <a:lnSpc>
                <a:spcPts val="2235"/>
              </a:lnSpc>
            </a:pPr>
            <a:r>
              <a:rPr lang="en-US" sz="1597">
                <a:solidFill>
                  <a:srgbClr val="434343"/>
                </a:solidFill>
                <a:latin typeface="Open Sans"/>
                <a:ea typeface="Open Sans"/>
                <a:cs typeface="Open Sans"/>
                <a:sym typeface="Open Sans"/>
              </a:rPr>
              <a:t>Sr. ******</a:t>
            </a:r>
          </a:p>
          <a:p>
            <a:pPr>
              <a:lnSpc>
                <a:spcPts val="2235"/>
              </a:lnSpc>
            </a:pPr>
            <a:r>
              <a:rPr lang="en-US" sz="1597">
                <a:solidFill>
                  <a:srgbClr val="434343"/>
                </a:solidFill>
                <a:latin typeface="Open Sans"/>
                <a:ea typeface="Open Sans"/>
                <a:cs typeface="Open Sans"/>
                <a:sym typeface="Open Sans"/>
              </a:rPr>
              <a:t>(47) *******</a:t>
            </a:r>
          </a:p>
          <a:p>
            <a:pPr>
              <a:lnSpc>
                <a:spcPts val="2235"/>
              </a:lnSpc>
            </a:pPr>
            <a:r>
              <a:rPr lang="en-US" sz="1597">
                <a:solidFill>
                  <a:srgbClr val="434343"/>
                </a:solidFill>
                <a:latin typeface="Open Sans"/>
                <a:ea typeface="Open Sans"/>
                <a:cs typeface="Open Sans"/>
                <a:sym typeface="Open Sans"/>
              </a:rPr>
              <a:t>E-mail@email</a:t>
            </a:r>
          </a:p>
        </p:txBody>
      </p:sp>
      <p:sp>
        <p:nvSpPr>
          <p:cNvPr id="10" name="TextBox 10"/>
          <p:cNvSpPr txBox="1"/>
          <p:nvPr/>
        </p:nvSpPr>
        <p:spPr>
          <a:xfrm>
            <a:off x="4402065" y="9776915"/>
            <a:ext cx="2407677" cy="271501"/>
          </a:xfrm>
          <a:prstGeom prst="rect">
            <a:avLst/>
          </a:prstGeom>
        </p:spPr>
        <p:txBody>
          <a:bodyPr lIns="0" tIns="0" rIns="0" bIns="0" rtlCol="0" anchor="t">
            <a:spAutoFit/>
          </a:bodyPr>
          <a:lstStyle/>
          <a:p>
            <a:pPr>
              <a:lnSpc>
                <a:spcPts val="2235"/>
              </a:lnSpc>
            </a:pPr>
            <a:r>
              <a:rPr lang="en-US" sz="1597">
                <a:solidFill>
                  <a:srgbClr val="434343"/>
                </a:solidFill>
                <a:latin typeface="Open Sans"/>
                <a:ea typeface="Open Sans"/>
                <a:cs typeface="Open Sans"/>
                <a:sym typeface="Open Sans"/>
              </a:rPr>
              <a:t>Jlle,  ** de *** de ****</a:t>
            </a:r>
          </a:p>
        </p:txBody>
      </p:sp>
      <p:sp>
        <p:nvSpPr>
          <p:cNvPr id="11" name="TextBox 11"/>
          <p:cNvSpPr txBox="1"/>
          <p:nvPr/>
        </p:nvSpPr>
        <p:spPr>
          <a:xfrm>
            <a:off x="315241" y="5219580"/>
            <a:ext cx="6929521" cy="545406"/>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PROPOSTA </a:t>
            </a:r>
            <a:r>
              <a:rPr lang="en-US" sz="3300">
                <a:solidFill>
                  <a:srgbClr val="FFFFFF"/>
                </a:solidFill>
                <a:latin typeface="Montserrat" panose="00000500000000000000" pitchFamily="2" charset="0"/>
                <a:ea typeface="Neue Montreal"/>
                <a:cs typeface="Neue Montreal"/>
                <a:sym typeface="Neue Montreal"/>
              </a:rPr>
              <a:t>TÉCNICA</a:t>
            </a:r>
            <a:r>
              <a:rPr lang="en-US" sz="3300">
                <a:solidFill>
                  <a:srgbClr val="FFFFFF"/>
                </a:solidFill>
                <a:latin typeface="Neue Montreal"/>
                <a:ea typeface="Neue Montreal"/>
                <a:cs typeface="Neue Montreal"/>
                <a:sym typeface="Neue Montreal"/>
              </a:rPr>
              <a:t> E COMERCIAL</a:t>
            </a:r>
          </a:p>
        </p:txBody>
      </p:sp>
      <p:sp>
        <p:nvSpPr>
          <p:cNvPr id="12" name="TextBox 12"/>
          <p:cNvSpPr txBox="1"/>
          <p:nvPr/>
        </p:nvSpPr>
        <p:spPr>
          <a:xfrm>
            <a:off x="315241" y="5900060"/>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392785" y="1387407"/>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pic>
        <p:nvPicPr>
          <p:cNvPr id="28" name="Imagem 27">
            <a:extLst>
              <a:ext uri="{FF2B5EF4-FFF2-40B4-BE49-F238E27FC236}">
                <a16:creationId xmlns:a16="http://schemas.microsoft.com/office/drawing/2014/main" id="{E87F87FA-8CFB-8E0B-E24F-7632DBDFAD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405" y="-46152"/>
            <a:ext cx="7760905" cy="859247"/>
          </a:xfrm>
          <a:prstGeom prst="rect">
            <a:avLst/>
          </a:prstGeom>
        </p:spPr>
      </p:pic>
      <p:sp>
        <p:nvSpPr>
          <p:cNvPr id="10" name="TextBox 18">
            <a:extLst>
              <a:ext uri="{FF2B5EF4-FFF2-40B4-BE49-F238E27FC236}">
                <a16:creationId xmlns:a16="http://schemas.microsoft.com/office/drawing/2014/main" id="{3647F435-A0BF-D56C-13C0-843616047A64}"/>
              </a:ext>
            </a:extLst>
          </p:cNvPr>
          <p:cNvSpPr txBox="1"/>
          <p:nvPr/>
        </p:nvSpPr>
        <p:spPr>
          <a:xfrm>
            <a:off x="1040240" y="1336314"/>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PACOTE TAS</a:t>
            </a:r>
            <a:r>
              <a:rPr lang="pt-BR" b="1">
                <a:solidFill>
                  <a:schemeClr val="tx1">
                    <a:lumMod val="50000"/>
                    <a:lumOff val="50000"/>
                  </a:schemeClr>
                </a:solidFill>
                <a:latin typeface="Montserrat" panose="00000500000000000000" pitchFamily="2" charset="0"/>
                <a:ea typeface="Arial"/>
                <a:cs typeface="Arial"/>
                <a:sym typeface="Arial"/>
              </a:rPr>
              <a:t>™ - TOTAL AIR SYSTEM ™</a:t>
            </a:r>
            <a:endParaRPr lang="en-US" b="1">
              <a:solidFill>
                <a:schemeClr val="tx1">
                  <a:lumMod val="50000"/>
                  <a:lumOff val="50000"/>
                </a:schemeClr>
              </a:solidFill>
              <a:latin typeface="Montserrat" panose="00000500000000000000" pitchFamily="2" charset="0"/>
              <a:ea typeface="Montserrat Bold"/>
              <a:cs typeface="Montserrat Bold"/>
              <a:sym typeface="Montserrat Bold"/>
            </a:endParaRPr>
          </a:p>
        </p:txBody>
      </p:sp>
      <p:sp>
        <p:nvSpPr>
          <p:cNvPr id="27" name="CaixaDeTexto 26">
            <a:extLst>
              <a:ext uri="{FF2B5EF4-FFF2-40B4-BE49-F238E27FC236}">
                <a16:creationId xmlns:a16="http://schemas.microsoft.com/office/drawing/2014/main" id="{08FF6880-67B3-352A-281B-CBD19CF1436D}"/>
              </a:ext>
            </a:extLst>
          </p:cNvPr>
          <p:cNvSpPr txBox="1"/>
          <p:nvPr/>
        </p:nvSpPr>
        <p:spPr>
          <a:xfrm>
            <a:off x="277048" y="1949370"/>
            <a:ext cx="6738557" cy="646331"/>
          </a:xfrm>
          <a:prstGeom prst="rect">
            <a:avLst/>
          </a:prstGeom>
          <a:noFill/>
        </p:spPr>
        <p:txBody>
          <a:bodyPr wrap="square">
            <a:spAutoFit/>
          </a:bodyPr>
          <a:lstStyle/>
          <a:p>
            <a:pPr marL="0" marR="0" lvl="0" indent="0" rtl="0">
              <a:spcBef>
                <a:spcPts val="0"/>
              </a:spcBef>
              <a:spcAft>
                <a:spcPts val="0"/>
              </a:spcAft>
              <a:buNone/>
            </a:pPr>
            <a:r>
              <a:rPr lang="pt-BR" sz="1200">
                <a:solidFill>
                  <a:schemeClr val="dk1"/>
                </a:solidFill>
                <a:latin typeface="Montserrat" panose="00000500000000000000" pitchFamily="2" charset="0"/>
                <a:ea typeface="Arial"/>
                <a:cs typeface="Arial"/>
                <a:sym typeface="Arial"/>
              </a:rPr>
              <a:t>O pacote TAS™ (Total Air System™) da Série R Ingersoll Rand oferece uma solução integrada que minimiza custos de instalação e espaço, através da integração de um compressor, secador, filtro coalescente e separador de condensado.</a:t>
            </a:r>
            <a:endParaRPr lang="pt-BR" sz="1200">
              <a:latin typeface="Montserrat" panose="00000500000000000000" pitchFamily="2" charset="0"/>
            </a:endParaRPr>
          </a:p>
        </p:txBody>
      </p:sp>
      <p:pic>
        <p:nvPicPr>
          <p:cNvPr id="32" name="Google Shape;191;p7">
            <a:extLst>
              <a:ext uri="{FF2B5EF4-FFF2-40B4-BE49-F238E27FC236}">
                <a16:creationId xmlns:a16="http://schemas.microsoft.com/office/drawing/2014/main" id="{A4DE5EC3-3EB1-A396-ECCA-02B6234DBD3B}"/>
              </a:ext>
            </a:extLst>
          </p:cNvPr>
          <p:cNvPicPr preferRelativeResize="0"/>
          <p:nvPr/>
        </p:nvPicPr>
        <p:blipFill rotWithShape="1">
          <a:blip r:embed="rId3">
            <a:alphaModFix/>
          </a:blip>
          <a:srcRect/>
          <a:stretch/>
        </p:blipFill>
        <p:spPr>
          <a:xfrm>
            <a:off x="4593925" y="3264690"/>
            <a:ext cx="2308525" cy="1516692"/>
          </a:xfrm>
          <a:prstGeom prst="rect">
            <a:avLst/>
          </a:prstGeom>
          <a:ln>
            <a:noFill/>
          </a:ln>
          <a:effectLst>
            <a:outerShdw blurRad="190500" algn="tl" rotWithShape="0">
              <a:srgbClr val="000000">
                <a:alpha val="70000"/>
              </a:srgbClr>
            </a:outerShdw>
          </a:effectLst>
        </p:spPr>
      </p:pic>
      <p:sp>
        <p:nvSpPr>
          <p:cNvPr id="34" name="CaixaDeTexto 33">
            <a:extLst>
              <a:ext uri="{FF2B5EF4-FFF2-40B4-BE49-F238E27FC236}">
                <a16:creationId xmlns:a16="http://schemas.microsoft.com/office/drawing/2014/main" id="{2EC6AF33-28D1-2980-DF0C-9CC50B7FC8CB}"/>
              </a:ext>
            </a:extLst>
          </p:cNvPr>
          <p:cNvSpPr txBox="1"/>
          <p:nvPr/>
        </p:nvSpPr>
        <p:spPr>
          <a:xfrm>
            <a:off x="293558" y="2999005"/>
            <a:ext cx="3878580" cy="3416320"/>
          </a:xfrm>
          <a:prstGeom prst="rect">
            <a:avLst/>
          </a:prstGeom>
          <a:noFill/>
        </p:spPr>
        <p:txBody>
          <a:bodyPr wrap="square">
            <a:spAutoFit/>
          </a:bodyPr>
          <a:lstStyle/>
          <a:p>
            <a:pPr algn="just"/>
            <a:r>
              <a:rPr lang="pt-BR" sz="1200">
                <a:solidFill>
                  <a:schemeClr val="dk1"/>
                </a:solidFill>
                <a:latin typeface="Montserrat" panose="00000500000000000000" pitchFamily="2" charset="0"/>
                <a:ea typeface="Quattrocento Sans"/>
                <a:cs typeface="Quattrocento Sans"/>
                <a:sym typeface="Quattrocento Sans"/>
              </a:rPr>
              <a:t>✔ </a:t>
            </a:r>
            <a:r>
              <a:rPr lang="pt-BR" sz="1200">
                <a:solidFill>
                  <a:schemeClr val="dk1"/>
                </a:solidFill>
                <a:latin typeface="Montserrat" panose="00000500000000000000" pitchFamily="2" charset="0"/>
                <a:ea typeface="Arial"/>
                <a:cs typeface="Arial"/>
                <a:sym typeface="Arial"/>
              </a:rPr>
              <a:t>Filtro coalescente de alta eficiência padrão e secador de ar refrigerado integrado fornecem ar qualidade </a:t>
            </a:r>
            <a:r>
              <a:rPr lang="pt-BR" sz="1200">
                <a:solidFill>
                  <a:schemeClr val="dk1"/>
                </a:solidFill>
                <a:latin typeface="Montserrat" panose="00000500000000000000" pitchFamily="2" charset="0"/>
                <a:ea typeface="Arial"/>
                <a:cs typeface="Arial"/>
                <a:sym typeface="Quattrocento Sans"/>
              </a:rPr>
              <a:t>I</a:t>
            </a:r>
            <a:r>
              <a:rPr lang="pt-BR" sz="1200">
                <a:solidFill>
                  <a:schemeClr val="dk1"/>
                </a:solidFill>
                <a:latin typeface="Montserrat" panose="00000500000000000000" pitchFamily="2" charset="0"/>
                <a:ea typeface="Arial"/>
                <a:cs typeface="Arial"/>
                <a:sym typeface="Arial"/>
              </a:rPr>
              <a:t>SO 8573-1 </a:t>
            </a:r>
            <a:r>
              <a:rPr lang="pt-BR" sz="1200">
                <a:latin typeface="Montserrat" panose="00000500000000000000" pitchFamily="2" charset="0"/>
                <a:ea typeface="Arial"/>
                <a:cs typeface="Arial"/>
                <a:sym typeface="Arial"/>
              </a:rPr>
              <a:t>Classe 1.4.1;</a:t>
            </a:r>
          </a:p>
          <a:p>
            <a:pPr algn="just"/>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Trocador de calor patenteado 3-em-1 oferece maior confiabilidade e eficiência com uma menor queda de pressão;</a:t>
            </a:r>
          </a:p>
          <a:p>
            <a:pPr marL="0" marR="0" lvl="0" indent="0" algn="just" rtl="0">
              <a:spcBef>
                <a:spcPts val="0"/>
              </a:spcBef>
              <a:spcAft>
                <a:spcPts val="0"/>
              </a:spcAft>
              <a:buNone/>
            </a:pP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Minimiza custos de instalação e fornece monitoramento e manutenção a partir de um ponto único;</a:t>
            </a:r>
          </a:p>
          <a:p>
            <a:pPr marL="0" marR="0" lvl="0" indent="0" algn="just" rtl="0">
              <a:spcBef>
                <a:spcPts val="0"/>
              </a:spcBef>
              <a:spcAft>
                <a:spcPts val="0"/>
              </a:spcAft>
              <a:buNone/>
            </a:pPr>
            <a:endParaRPr lang="pt-BR" sz="1200" b="1">
              <a:solidFill>
                <a:schemeClr val="dk1"/>
              </a:solidFill>
              <a:latin typeface="Montserrat" panose="00000500000000000000" pitchFamily="2" charset="0"/>
              <a:ea typeface="Arial"/>
              <a:cs typeface="Arial"/>
              <a:sym typeface="Arial"/>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Ponto Orvalho 3°C;</a:t>
            </a:r>
          </a:p>
          <a:p>
            <a:pPr marL="0" marR="0" lvl="0" indent="0" algn="just" rtl="0">
              <a:spcBef>
                <a:spcPts val="0"/>
              </a:spcBef>
              <a:spcAft>
                <a:spcPts val="0"/>
              </a:spcAft>
              <a:buNone/>
            </a:pP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Quattrocento Sans"/>
                <a:cs typeface="Arial"/>
                <a:sym typeface="Arial"/>
              </a:rPr>
              <a:t> </a:t>
            </a:r>
            <a:r>
              <a:rPr lang="pt-BR" sz="1200">
                <a:solidFill>
                  <a:schemeClr val="dk1"/>
                </a:solidFill>
                <a:latin typeface="Montserrat" panose="00000500000000000000" pitchFamily="2" charset="0"/>
                <a:ea typeface="Arial"/>
                <a:cs typeface="Arial"/>
                <a:sym typeface="Arial"/>
              </a:rPr>
              <a:t>Monitoramento completo do sistema no painel eletrônico do compressor;</a:t>
            </a:r>
          </a:p>
          <a:p>
            <a:pPr marL="0" marR="0" lvl="0" indent="0" algn="just" rtl="0">
              <a:spcBef>
                <a:spcPts val="0"/>
              </a:spcBef>
              <a:spcAft>
                <a:spcPts val="0"/>
              </a:spcAft>
              <a:buNone/>
            </a:pP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Sistema anti-congelamento.</a:t>
            </a:r>
            <a:endParaRPr lang="pt-BR" sz="1200">
              <a:latin typeface="Montserrat" panose="00000500000000000000" pitchFamily="2" charset="0"/>
            </a:endParaRPr>
          </a:p>
        </p:txBody>
      </p:sp>
      <p:sp>
        <p:nvSpPr>
          <p:cNvPr id="36" name="CaixaDeTexto 35">
            <a:extLst>
              <a:ext uri="{FF2B5EF4-FFF2-40B4-BE49-F238E27FC236}">
                <a16:creationId xmlns:a16="http://schemas.microsoft.com/office/drawing/2014/main" id="{1E6B891D-3B86-88DF-92C1-0E1677DE9FD4}"/>
              </a:ext>
            </a:extLst>
          </p:cNvPr>
          <p:cNvSpPr txBox="1"/>
          <p:nvPr/>
        </p:nvSpPr>
        <p:spPr>
          <a:xfrm>
            <a:off x="4465696" y="4965148"/>
            <a:ext cx="2599950" cy="461665"/>
          </a:xfrm>
          <a:prstGeom prst="rect">
            <a:avLst/>
          </a:prstGeom>
          <a:noFill/>
        </p:spPr>
        <p:txBody>
          <a:bodyPr wrap="square">
            <a:spAutoFit/>
          </a:bodyPr>
          <a:lstStyle/>
          <a:p>
            <a:pPr marL="0" marR="0" lvl="0" indent="0" algn="ctr"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Fornece ar limpo e seco em um conjunto integrado.</a:t>
            </a:r>
            <a:endParaRPr lang="pt-BR" sz="1200">
              <a:solidFill>
                <a:schemeClr val="dk1"/>
              </a:solidFill>
              <a:latin typeface="Montserrat" panose="00000500000000000000" pitchFamily="2" charset="0"/>
              <a:ea typeface="Arial"/>
              <a:cs typeface="Arial"/>
              <a:sym typeface="Arial"/>
            </a:endParaRPr>
          </a:p>
        </p:txBody>
      </p:sp>
      <p:sp>
        <p:nvSpPr>
          <p:cNvPr id="7" name="Freeform 11">
            <a:extLst>
              <a:ext uri="{FF2B5EF4-FFF2-40B4-BE49-F238E27FC236}">
                <a16:creationId xmlns:a16="http://schemas.microsoft.com/office/drawing/2014/main" id="{773D564E-88DF-2C98-FD2F-9C908019D84C}"/>
              </a:ext>
            </a:extLst>
          </p:cNvPr>
          <p:cNvSpPr/>
          <p:nvPr/>
        </p:nvSpPr>
        <p:spPr>
          <a:xfrm>
            <a:off x="277048" y="9701631"/>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4"/>
            <a:stretch>
              <a:fillRect/>
            </a:stretch>
          </a:blipFill>
        </p:spPr>
      </p:sp>
      <p:grpSp>
        <p:nvGrpSpPr>
          <p:cNvPr id="16" name="Group 8">
            <a:extLst>
              <a:ext uri="{FF2B5EF4-FFF2-40B4-BE49-F238E27FC236}">
                <a16:creationId xmlns:a16="http://schemas.microsoft.com/office/drawing/2014/main" id="{4E8251AC-AC30-67E4-0E3F-80CC225BB393}"/>
              </a:ext>
            </a:extLst>
          </p:cNvPr>
          <p:cNvGrpSpPr/>
          <p:nvPr/>
        </p:nvGrpSpPr>
        <p:grpSpPr>
          <a:xfrm>
            <a:off x="0" y="10592648"/>
            <a:ext cx="7584790" cy="181455"/>
            <a:chOff x="0" y="0"/>
            <a:chExt cx="3047987" cy="131886"/>
          </a:xfrm>
        </p:grpSpPr>
        <p:sp>
          <p:nvSpPr>
            <p:cNvPr id="17" name="Freeform 9">
              <a:extLst>
                <a:ext uri="{FF2B5EF4-FFF2-40B4-BE49-F238E27FC236}">
                  <a16:creationId xmlns:a16="http://schemas.microsoft.com/office/drawing/2014/main" id="{B3A57AAA-8978-2084-8DA7-A7484B05DDEB}"/>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8" name="TextBox 10">
              <a:extLst>
                <a:ext uri="{FF2B5EF4-FFF2-40B4-BE49-F238E27FC236}">
                  <a16:creationId xmlns:a16="http://schemas.microsoft.com/office/drawing/2014/main" id="{9467265C-4ECD-ECBA-D8DD-E16149776DCD}"/>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3">
            <a:extLst>
              <a:ext uri="{FF2B5EF4-FFF2-40B4-BE49-F238E27FC236}">
                <a16:creationId xmlns:a16="http://schemas.microsoft.com/office/drawing/2014/main" id="{18BB6649-C750-71A7-8223-E72D03268FDC}"/>
              </a:ext>
            </a:extLst>
          </p:cNvPr>
          <p:cNvGrpSpPr/>
          <p:nvPr/>
        </p:nvGrpSpPr>
        <p:grpSpPr>
          <a:xfrm>
            <a:off x="464487" y="1454114"/>
            <a:ext cx="289963" cy="144982"/>
            <a:chOff x="0" y="0"/>
            <a:chExt cx="812800" cy="406400"/>
          </a:xfrm>
        </p:grpSpPr>
        <p:sp>
          <p:nvSpPr>
            <p:cNvPr id="5" name="Freeform 14">
              <a:extLst>
                <a:ext uri="{FF2B5EF4-FFF2-40B4-BE49-F238E27FC236}">
                  <a16:creationId xmlns:a16="http://schemas.microsoft.com/office/drawing/2014/main" id="{31CFA71A-A3A0-F032-C202-CDD3442028D3}"/>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6" name="TextBox 15">
              <a:extLst>
                <a:ext uri="{FF2B5EF4-FFF2-40B4-BE49-F238E27FC236}">
                  <a16:creationId xmlns:a16="http://schemas.microsoft.com/office/drawing/2014/main" id="{87EED2F3-292E-A7C5-34F2-D7DD2883E74B}"/>
                </a:ext>
              </a:extLst>
            </p:cNvPr>
            <p:cNvSpPr txBox="1"/>
            <p:nvPr/>
          </p:nvSpPr>
          <p:spPr>
            <a:xfrm>
              <a:off x="0" y="-28575"/>
              <a:ext cx="698500" cy="434975"/>
            </a:xfrm>
            <a:prstGeom prst="rect">
              <a:avLst/>
            </a:prstGeom>
          </p:spPr>
          <p:txBody>
            <a:bodyPr lIns="31485" tIns="31485" rIns="31485" bIns="31485" rtlCol="0" anchor="ctr"/>
            <a:lstStyle/>
            <a:p>
              <a:pPr algn="ctr">
                <a:lnSpc>
                  <a:spcPts val="1217"/>
                </a:lnSpc>
              </a:pPr>
              <a:endParaRPr sz="1116" dirty="0"/>
            </a:p>
          </p:txBody>
        </p:sp>
      </p:grpSp>
      <p:pic>
        <p:nvPicPr>
          <p:cNvPr id="8" name="Imagem 7">
            <a:extLst>
              <a:ext uri="{FF2B5EF4-FFF2-40B4-BE49-F238E27FC236}">
                <a16:creationId xmlns:a16="http://schemas.microsoft.com/office/drawing/2014/main" id="{1CC8F550-2817-0AEE-B15D-6D9E8B8D36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940" y="-14012"/>
            <a:ext cx="7220893" cy="803582"/>
          </a:xfrm>
          <a:prstGeom prst="rect">
            <a:avLst/>
          </a:prstGeom>
        </p:spPr>
      </p:pic>
      <p:sp>
        <p:nvSpPr>
          <p:cNvPr id="9" name="TextBox 21">
            <a:extLst>
              <a:ext uri="{FF2B5EF4-FFF2-40B4-BE49-F238E27FC236}">
                <a16:creationId xmlns:a16="http://schemas.microsoft.com/office/drawing/2014/main" id="{678A5C1F-1135-86ED-AF01-DE931EE0879E}"/>
              </a:ext>
            </a:extLst>
          </p:cNvPr>
          <p:cNvSpPr txBox="1"/>
          <p:nvPr/>
        </p:nvSpPr>
        <p:spPr>
          <a:xfrm>
            <a:off x="322657" y="971229"/>
            <a:ext cx="6858976" cy="395301"/>
          </a:xfrm>
          <a:prstGeom prst="rect">
            <a:avLst/>
          </a:prstGeom>
        </p:spPr>
        <p:txBody>
          <a:bodyPr wrap="square" lIns="0" tIns="0" rIns="0" bIns="0" rtlCol="0" anchor="t">
            <a:spAutoFit/>
          </a:bodyPr>
          <a:lstStyle/>
          <a:p>
            <a:pPr>
              <a:lnSpc>
                <a:spcPts val="1562"/>
              </a:lnSpc>
            </a:pPr>
            <a:r>
              <a:rPr lang="en-US" sz="1600" b="1">
                <a:solidFill>
                  <a:srgbClr val="6F6F6F"/>
                </a:solidFill>
                <a:latin typeface="Montserrat" panose="00000500000000000000" pitchFamily="2" charset="0"/>
                <a:ea typeface="Montserrat Bold"/>
                <a:cs typeface="Montserrat Bold"/>
                <a:sym typeface="Montserrat Bold"/>
              </a:rPr>
              <a:t>PRODUTO OPCIONAL– SOLUÇÕES SUSTENTÁVEIS E EFICIENTES</a:t>
            </a:r>
            <a:endParaRPr lang="en-US" sz="1600" b="1" dirty="0">
              <a:solidFill>
                <a:srgbClr val="6F6F6F"/>
              </a:solidFill>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11" name="CaixaDeTexto 10">
            <a:extLst>
              <a:ext uri="{FF2B5EF4-FFF2-40B4-BE49-F238E27FC236}">
                <a16:creationId xmlns:a16="http://schemas.microsoft.com/office/drawing/2014/main" id="{CF29250D-F439-806B-7154-EECCDBDD2950}"/>
              </a:ext>
            </a:extLst>
          </p:cNvPr>
          <p:cNvSpPr txBox="1"/>
          <p:nvPr/>
        </p:nvSpPr>
        <p:spPr>
          <a:xfrm>
            <a:off x="360803" y="1553833"/>
            <a:ext cx="6782685" cy="1244700"/>
          </a:xfrm>
          <a:prstGeom prst="rect">
            <a:avLst/>
          </a:prstGeom>
          <a:noFill/>
        </p:spPr>
        <p:txBody>
          <a:bodyPr wrap="square">
            <a:spAutoFit/>
          </a:bodyPr>
          <a:lstStyle/>
          <a:p>
            <a:pPr>
              <a:buNone/>
            </a:pPr>
            <a:endParaRPr lang="pt-BR" sz="1200" b="1">
              <a:latin typeface="Montserrat" panose="00000500000000000000" pitchFamily="2" charset="0"/>
            </a:endParaRPr>
          </a:p>
          <a:p>
            <a:pPr algn="just">
              <a:buNone/>
            </a:pPr>
            <a:r>
              <a:rPr lang="pt-BR" sz="1200">
                <a:latin typeface="Montserrat" panose="00000500000000000000" pitchFamily="2" charset="0"/>
              </a:rPr>
              <a:t>O </a:t>
            </a:r>
            <a:r>
              <a:rPr lang="pt-BR" sz="1200" b="1">
                <a:latin typeface="Montserrat" panose="00000500000000000000" pitchFamily="2" charset="0"/>
              </a:rPr>
              <a:t>PolySep SSM &amp; SPG da Ingersoll Rand</a:t>
            </a:r>
            <a:r>
              <a:rPr lang="pt-BR" sz="1200">
                <a:latin typeface="Montserrat" panose="00000500000000000000" pitchFamily="2" charset="0"/>
              </a:rPr>
              <a:t> é uma solução que alia eficiência operacional e responsabilidade ambiental. Projetado para tratar o condensado de compressores, o sistema garante o descarte da água dentro dos limites legais (&lt;10 ppm de óleo residual), reduzindo impactos ambientais e evitando passivos legais.</a:t>
            </a: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p:txBody>
      </p:sp>
      <p:sp>
        <p:nvSpPr>
          <p:cNvPr id="12" name="TextBox 21">
            <a:extLst>
              <a:ext uri="{FF2B5EF4-FFF2-40B4-BE49-F238E27FC236}">
                <a16:creationId xmlns:a16="http://schemas.microsoft.com/office/drawing/2014/main" id="{A7E8B414-88C3-89F2-2CC5-670416270F95}"/>
              </a:ext>
            </a:extLst>
          </p:cNvPr>
          <p:cNvSpPr txBox="1"/>
          <p:nvPr/>
        </p:nvSpPr>
        <p:spPr>
          <a:xfrm>
            <a:off x="876078" y="1437186"/>
            <a:ext cx="6858976" cy="395301"/>
          </a:xfrm>
          <a:prstGeom prst="rect">
            <a:avLst/>
          </a:prstGeom>
        </p:spPr>
        <p:txBody>
          <a:bodyPr wrap="square" lIns="0" tIns="0" rIns="0" bIns="0" rtlCol="0" anchor="t">
            <a:spAutoFit/>
          </a:bodyPr>
          <a:lstStyle/>
          <a:p>
            <a:pPr>
              <a:lnSpc>
                <a:spcPts val="1562"/>
              </a:lnSpc>
            </a:pPr>
            <a:r>
              <a:rPr lang="en-US" sz="1400" b="1">
                <a:solidFill>
                  <a:srgbClr val="6F6F6F"/>
                </a:solidFill>
                <a:latin typeface="Montserrat" panose="00000500000000000000" pitchFamily="2" charset="0"/>
                <a:ea typeface="Montserrat Bold"/>
                <a:cs typeface="Montserrat Bold"/>
                <a:sym typeface="Montserrat Bold"/>
              </a:rPr>
              <a:t>POLYSEP – SEPARADOR DE ÓLEO E ÁGUA</a:t>
            </a:r>
            <a:endParaRPr lang="en-US" sz="1400" b="1" dirty="0">
              <a:solidFill>
                <a:srgbClr val="6F6F6F"/>
              </a:solidFill>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14" name="CaixaDeTexto 13">
            <a:extLst>
              <a:ext uri="{FF2B5EF4-FFF2-40B4-BE49-F238E27FC236}">
                <a16:creationId xmlns:a16="http://schemas.microsoft.com/office/drawing/2014/main" id="{472C479E-6236-0486-080C-F9BE5D26DAC4}"/>
              </a:ext>
            </a:extLst>
          </p:cNvPr>
          <p:cNvSpPr txBox="1"/>
          <p:nvPr/>
        </p:nvSpPr>
        <p:spPr>
          <a:xfrm>
            <a:off x="429545" y="2485830"/>
            <a:ext cx="4179448" cy="2399760"/>
          </a:xfrm>
          <a:prstGeom prst="rect">
            <a:avLst/>
          </a:prstGeom>
          <a:noFill/>
        </p:spPr>
        <p:txBody>
          <a:bodyPr wrap="square">
            <a:spAutoFit/>
          </a:bodyPr>
          <a:lstStyle/>
          <a:p>
            <a:pPr>
              <a:buNone/>
            </a:pPr>
            <a:endParaRPr lang="pt-BR" sz="1050">
              <a:latin typeface="Montserrat" panose="00000500000000000000" pitchFamily="2" charset="0"/>
            </a:endParaRPr>
          </a:p>
          <a:p>
            <a:pPr>
              <a:buNone/>
            </a:pPr>
            <a:r>
              <a:rPr lang="pt-BR" sz="1100" b="1">
                <a:latin typeface="Montserrat" panose="00000500000000000000" pitchFamily="2" charset="0"/>
              </a:rPr>
              <a:t>Principais benefícios sustentáveis:</a:t>
            </a:r>
          </a:p>
          <a:p>
            <a:pPr>
              <a:buNone/>
            </a:pPr>
            <a:endParaRPr lang="pt-BR" sz="1100" b="1">
              <a:latin typeface="Montserrat" panose="00000500000000000000" pitchFamily="2" charset="0"/>
            </a:endParaRPr>
          </a:p>
          <a:p>
            <a:pPr marL="171450" indent="-171450">
              <a:buFont typeface="Arial" panose="020B0604020202020204" pitchFamily="34" charset="0"/>
              <a:buChar char="•"/>
            </a:pPr>
            <a:r>
              <a:rPr lang="pt-BR" sz="1100" b="1">
                <a:latin typeface="Montserrat" panose="00000500000000000000" pitchFamily="2" charset="0"/>
              </a:rPr>
              <a:t>Separação eficiente de todos os tipos de lubrificantes</a:t>
            </a:r>
            <a:r>
              <a:rPr lang="pt-BR" sz="1100">
                <a:latin typeface="Montserrat" panose="00000500000000000000" pitchFamily="2" charset="0"/>
              </a:rPr>
              <a:t> (minerais, sintéticos e emulsões estáveis).</a:t>
            </a:r>
          </a:p>
          <a:p>
            <a:pPr marL="171450" indent="-171450">
              <a:buFont typeface="Arial" panose="020B0604020202020204" pitchFamily="34" charset="0"/>
              <a:buChar char="•"/>
            </a:pPr>
            <a:r>
              <a:rPr lang="pt-BR" sz="1100">
                <a:latin typeface="Montserrat" panose="00000500000000000000" pitchFamily="2" charset="0"/>
              </a:rPr>
              <a:t>Conformidade total com as </a:t>
            </a:r>
            <a:r>
              <a:rPr lang="pt-BR" sz="1100" b="1">
                <a:latin typeface="Montserrat" panose="00000500000000000000" pitchFamily="2" charset="0"/>
              </a:rPr>
              <a:t>exigências ambientais</a:t>
            </a:r>
            <a:r>
              <a:rPr lang="pt-BR" sz="1100">
                <a:latin typeface="Montserrat" panose="00000500000000000000" pitchFamily="2" charset="0"/>
              </a:rPr>
              <a:t>, garantindo descarte seguro.</a:t>
            </a:r>
          </a:p>
          <a:p>
            <a:pPr marL="171450" indent="-171450">
              <a:buFont typeface="Arial" panose="020B0604020202020204" pitchFamily="34" charset="0"/>
              <a:buChar char="•"/>
            </a:pPr>
            <a:r>
              <a:rPr lang="pt-BR" sz="1100">
                <a:latin typeface="Montserrat" panose="00000500000000000000" pitchFamily="2" charset="0"/>
              </a:rPr>
              <a:t>Estrutura </a:t>
            </a:r>
            <a:r>
              <a:rPr lang="pt-BR" sz="1100" b="1">
                <a:latin typeface="Montserrat" panose="00000500000000000000" pitchFamily="2" charset="0"/>
              </a:rPr>
              <a:t>100% reciclável</a:t>
            </a:r>
            <a:r>
              <a:rPr lang="pt-BR" sz="1100">
                <a:latin typeface="Montserrat" panose="00000500000000000000" pitchFamily="2" charset="0"/>
              </a:rPr>
              <a:t> em polietileno reforçado.</a:t>
            </a:r>
          </a:p>
          <a:p>
            <a:pPr marL="171450" indent="-171450">
              <a:buFont typeface="Arial" panose="020B0604020202020204" pitchFamily="34" charset="0"/>
              <a:buChar char="•"/>
            </a:pPr>
            <a:r>
              <a:rPr lang="pt-BR" sz="1100">
                <a:latin typeface="Montserrat" panose="00000500000000000000" pitchFamily="2" charset="0"/>
              </a:rPr>
              <a:t>Dispensa a necessidade de tanques de armazenamento ou transporte de resíduos.</a:t>
            </a:r>
          </a:p>
          <a:p>
            <a:pPr marL="171450" indent="-171450">
              <a:buFont typeface="Arial" panose="020B0604020202020204" pitchFamily="34" charset="0"/>
              <a:buChar char="•"/>
            </a:pPr>
            <a:r>
              <a:rPr lang="pt-BR" sz="1100">
                <a:latin typeface="Montserrat" panose="00000500000000000000" pitchFamily="2" charset="0"/>
              </a:rPr>
              <a:t>Práticas sustentáveis em linha com normas como a </a:t>
            </a:r>
            <a:r>
              <a:rPr lang="pt-BR" sz="1100" b="1">
                <a:latin typeface="Montserrat" panose="00000500000000000000" pitchFamily="2" charset="0"/>
              </a:rPr>
              <a:t>ISO 14001</a:t>
            </a:r>
            <a:r>
              <a:rPr lang="pt-BR" sz="1100">
                <a:latin typeface="Montserrat" panose="00000500000000000000" pitchFamily="2" charset="0"/>
              </a:rPr>
              <a:t>.</a:t>
            </a:r>
          </a:p>
          <a:p>
            <a:pPr marL="171450" indent="-171450">
              <a:buFont typeface="Arial" panose="020B0604020202020204" pitchFamily="34" charset="0"/>
              <a:buChar char="•"/>
            </a:pPr>
            <a:endParaRPr lang="pt-BR" sz="744">
              <a:latin typeface="Montserrat" panose="00000500000000000000" pitchFamily="2" charset="0"/>
            </a:endParaRPr>
          </a:p>
        </p:txBody>
      </p:sp>
      <p:sp>
        <p:nvSpPr>
          <p:cNvPr id="16" name="CaixaDeTexto 15">
            <a:extLst>
              <a:ext uri="{FF2B5EF4-FFF2-40B4-BE49-F238E27FC236}">
                <a16:creationId xmlns:a16="http://schemas.microsoft.com/office/drawing/2014/main" id="{017055B2-2E1A-BA1D-5103-2EAD6247A5E5}"/>
              </a:ext>
            </a:extLst>
          </p:cNvPr>
          <p:cNvSpPr txBox="1"/>
          <p:nvPr/>
        </p:nvSpPr>
        <p:spPr>
          <a:xfrm>
            <a:off x="535063" y="4908797"/>
            <a:ext cx="6544049" cy="1396793"/>
          </a:xfrm>
          <a:prstGeom prst="rect">
            <a:avLst/>
          </a:prstGeom>
          <a:noFill/>
        </p:spPr>
        <p:txBody>
          <a:bodyPr wrap="square">
            <a:spAutoFit/>
          </a:bodyPr>
          <a:lstStyle/>
          <a:p>
            <a:pPr algn="just">
              <a:buNone/>
            </a:pPr>
            <a:r>
              <a:rPr lang="pt-BR" sz="1100">
                <a:latin typeface="Montserrat" panose="00000500000000000000" pitchFamily="2" charset="0"/>
              </a:rPr>
              <a:t>Além disso, o PolySep utiliza materiais de filtragem de alto desempenho em múltiplos estágios (polipropileno e carvão ativado), que asseguram a máxima pureza da água descartada. O sistema conta também com indicador de vida útil dos elementos e frasco de amostra com válvula de teste, permitindo monitorar a qualidade da saída de forma simples e confiável.</a:t>
            </a: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p:txBody>
      </p:sp>
      <p:pic>
        <p:nvPicPr>
          <p:cNvPr id="18" name="Imagem 17">
            <a:extLst>
              <a:ext uri="{FF2B5EF4-FFF2-40B4-BE49-F238E27FC236}">
                <a16:creationId xmlns:a16="http://schemas.microsoft.com/office/drawing/2014/main" id="{BD269C2C-D84D-E60A-9F69-FF7C56620222}"/>
              </a:ext>
            </a:extLst>
          </p:cNvPr>
          <p:cNvPicPr>
            <a:picLocks noChangeAspect="1"/>
          </p:cNvPicPr>
          <p:nvPr/>
        </p:nvPicPr>
        <p:blipFill>
          <a:blip r:embed="rId3"/>
          <a:stretch>
            <a:fillRect/>
          </a:stretch>
        </p:blipFill>
        <p:spPr>
          <a:xfrm>
            <a:off x="4608993" y="2935344"/>
            <a:ext cx="2855745" cy="1045483"/>
          </a:xfrm>
          <a:prstGeom prst="rect">
            <a:avLst/>
          </a:prstGeom>
        </p:spPr>
      </p:pic>
      <p:pic>
        <p:nvPicPr>
          <p:cNvPr id="22" name="Imagem 21">
            <a:extLst>
              <a:ext uri="{FF2B5EF4-FFF2-40B4-BE49-F238E27FC236}">
                <a16:creationId xmlns:a16="http://schemas.microsoft.com/office/drawing/2014/main" id="{CEB1B134-1205-E5E4-80B6-818616152966}"/>
              </a:ext>
            </a:extLst>
          </p:cNvPr>
          <p:cNvPicPr>
            <a:picLocks noChangeAspect="1"/>
          </p:cNvPicPr>
          <p:nvPr/>
        </p:nvPicPr>
        <p:blipFill>
          <a:blip r:embed="rId4"/>
          <a:stretch>
            <a:fillRect/>
          </a:stretch>
        </p:blipFill>
        <p:spPr>
          <a:xfrm>
            <a:off x="535063" y="6102309"/>
            <a:ext cx="2066497" cy="1565615"/>
          </a:xfrm>
          <a:prstGeom prst="rect">
            <a:avLst/>
          </a:prstGeom>
        </p:spPr>
      </p:pic>
      <p:sp>
        <p:nvSpPr>
          <p:cNvPr id="24" name="CaixaDeTexto 23">
            <a:extLst>
              <a:ext uri="{FF2B5EF4-FFF2-40B4-BE49-F238E27FC236}">
                <a16:creationId xmlns:a16="http://schemas.microsoft.com/office/drawing/2014/main" id="{750A2EE7-F964-496F-A59B-C97B5CEC0A45}"/>
              </a:ext>
            </a:extLst>
          </p:cNvPr>
          <p:cNvSpPr txBox="1"/>
          <p:nvPr/>
        </p:nvSpPr>
        <p:spPr>
          <a:xfrm>
            <a:off x="2788804" y="5911265"/>
            <a:ext cx="4392829" cy="1787541"/>
          </a:xfrm>
          <a:prstGeom prst="rect">
            <a:avLst/>
          </a:prstGeom>
          <a:noFill/>
        </p:spPr>
        <p:txBody>
          <a:bodyPr wrap="square">
            <a:spAutoFit/>
          </a:bodyPr>
          <a:lstStyle/>
          <a:p>
            <a:pPr>
              <a:buNone/>
            </a:pPr>
            <a:endParaRPr lang="pt-BR" sz="1116">
              <a:latin typeface="Montserrat" panose="00000500000000000000" pitchFamily="2" charset="0"/>
            </a:endParaRPr>
          </a:p>
          <a:p>
            <a:pPr>
              <a:buNone/>
            </a:pPr>
            <a:r>
              <a:rPr lang="pt-BR" sz="1100" b="1">
                <a:latin typeface="Montserrat" panose="00000500000000000000" pitchFamily="2" charset="0"/>
              </a:rPr>
              <a:t>Capacidades disponíveis:</a:t>
            </a:r>
          </a:p>
          <a:p>
            <a:pPr>
              <a:buNone/>
            </a:pPr>
            <a:endParaRPr lang="pt-BR" sz="1100" b="1">
              <a:latin typeface="Montserrat" panose="00000500000000000000" pitchFamily="2" charset="0"/>
            </a:endParaRPr>
          </a:p>
          <a:p>
            <a:pPr>
              <a:buFont typeface="Arial" panose="020B0604020202020204" pitchFamily="34" charset="0"/>
              <a:buChar char="•"/>
            </a:pPr>
            <a:r>
              <a:rPr lang="pt-BR" sz="1100">
                <a:latin typeface="Montserrat" panose="00000500000000000000" pitchFamily="2" charset="0"/>
              </a:rPr>
              <a:t>Modelos para compressores de </a:t>
            </a:r>
            <a:r>
              <a:rPr lang="pt-BR" sz="1100" b="1">
                <a:latin typeface="Montserrat" panose="00000500000000000000" pitchFamily="2" charset="0"/>
              </a:rPr>
              <a:t>2 a 60 m³/min</a:t>
            </a:r>
            <a:r>
              <a:rPr lang="pt-BR" sz="1100">
                <a:latin typeface="Montserrat" panose="00000500000000000000" pitchFamily="2" charset="0"/>
              </a:rPr>
              <a:t>.</a:t>
            </a:r>
          </a:p>
          <a:p>
            <a:pPr>
              <a:buFont typeface="Arial" panose="020B0604020202020204" pitchFamily="34" charset="0"/>
              <a:buChar char="•"/>
            </a:pPr>
            <a:endParaRPr lang="pt-BR" sz="1100">
              <a:latin typeface="Montserrat" panose="00000500000000000000" pitchFamily="2" charset="0"/>
            </a:endParaRPr>
          </a:p>
          <a:p>
            <a:pPr>
              <a:buFont typeface="Arial" panose="020B0604020202020204" pitchFamily="34" charset="0"/>
              <a:buChar char="•"/>
            </a:pPr>
            <a:r>
              <a:rPr lang="pt-BR" sz="1100">
                <a:latin typeface="Montserrat" panose="00000500000000000000" pitchFamily="2" charset="0"/>
              </a:rPr>
              <a:t>Adsorção máxima de óleo entre </a:t>
            </a:r>
            <a:r>
              <a:rPr lang="pt-BR" sz="1100" b="1">
                <a:latin typeface="Montserrat" panose="00000500000000000000" pitchFamily="2" charset="0"/>
              </a:rPr>
              <a:t>2 e 50 litros</a:t>
            </a:r>
            <a:r>
              <a:rPr lang="pt-BR" sz="1100">
                <a:latin typeface="Montserrat" panose="00000500000000000000" pitchFamily="2" charset="0"/>
              </a:rPr>
              <a:t>, conforme o modelo.</a:t>
            </a:r>
          </a:p>
          <a:p>
            <a:endParaRPr lang="pt-BR" sz="1100">
              <a:latin typeface="Montserrat" panose="00000500000000000000" pitchFamily="2" charset="0"/>
            </a:endParaRPr>
          </a:p>
          <a:p>
            <a:pPr>
              <a:buFont typeface="Arial" panose="020B0604020202020204" pitchFamily="34" charset="0"/>
              <a:buChar char="•"/>
            </a:pPr>
            <a:r>
              <a:rPr lang="pt-BR" sz="1100">
                <a:latin typeface="Montserrat" panose="00000500000000000000" pitchFamily="2" charset="0"/>
              </a:rPr>
              <a:t>Conexões de entrada e saída em </a:t>
            </a:r>
            <a:r>
              <a:rPr lang="pt-BR" sz="1100" b="1">
                <a:latin typeface="Montserrat" panose="00000500000000000000" pitchFamily="2" charset="0"/>
              </a:rPr>
              <a:t>latão</a:t>
            </a:r>
            <a:r>
              <a:rPr lang="pt-BR" sz="1100">
                <a:latin typeface="Montserrat" panose="00000500000000000000" pitchFamily="2" charset="0"/>
              </a:rPr>
              <a:t>, que garantem maior durabilidade.</a:t>
            </a:r>
          </a:p>
        </p:txBody>
      </p:sp>
      <p:grpSp>
        <p:nvGrpSpPr>
          <p:cNvPr id="25" name="Group 8">
            <a:extLst>
              <a:ext uri="{FF2B5EF4-FFF2-40B4-BE49-F238E27FC236}">
                <a16:creationId xmlns:a16="http://schemas.microsoft.com/office/drawing/2014/main" id="{A1DA3F6A-359F-D7BA-0275-8E7CDE47D505}"/>
              </a:ext>
            </a:extLst>
          </p:cNvPr>
          <p:cNvGrpSpPr/>
          <p:nvPr/>
        </p:nvGrpSpPr>
        <p:grpSpPr>
          <a:xfrm>
            <a:off x="1" y="10628088"/>
            <a:ext cx="7556499" cy="124231"/>
            <a:chOff x="0" y="0"/>
            <a:chExt cx="3047987" cy="131886"/>
          </a:xfrm>
        </p:grpSpPr>
        <p:sp>
          <p:nvSpPr>
            <p:cNvPr id="26" name="Freeform 9">
              <a:extLst>
                <a:ext uri="{FF2B5EF4-FFF2-40B4-BE49-F238E27FC236}">
                  <a16:creationId xmlns:a16="http://schemas.microsoft.com/office/drawing/2014/main" id="{FA8B853D-8D75-BFD9-E0DE-71781A221BF4}"/>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7" name="TextBox 10">
              <a:extLst>
                <a:ext uri="{FF2B5EF4-FFF2-40B4-BE49-F238E27FC236}">
                  <a16:creationId xmlns:a16="http://schemas.microsoft.com/office/drawing/2014/main" id="{F8D9540B-AC40-F7EB-8FC2-E41E6ED5CF4B}"/>
                </a:ext>
              </a:extLst>
            </p:cNvPr>
            <p:cNvSpPr txBox="1"/>
            <p:nvPr/>
          </p:nvSpPr>
          <p:spPr>
            <a:xfrm>
              <a:off x="0" y="-38100"/>
              <a:ext cx="3047987" cy="169986"/>
            </a:xfrm>
            <a:prstGeom prst="rect">
              <a:avLst/>
            </a:prstGeom>
          </p:spPr>
          <p:txBody>
            <a:bodyPr lIns="27987" tIns="27987" rIns="27987" bIns="27987" rtlCol="0" anchor="ctr"/>
            <a:lstStyle/>
            <a:p>
              <a:pPr algn="ctr">
                <a:lnSpc>
                  <a:spcPts val="1326"/>
                </a:lnSpc>
              </a:pPr>
              <a:endParaRPr sz="1116"/>
            </a:p>
          </p:txBody>
        </p:sp>
      </p:grpSp>
      <p:pic>
        <p:nvPicPr>
          <p:cNvPr id="30" name="Imagem 29" descr="Código QR&#10;&#10;O conteúdo gerado por IA pode estar incorreto.">
            <a:extLst>
              <a:ext uri="{FF2B5EF4-FFF2-40B4-BE49-F238E27FC236}">
                <a16:creationId xmlns:a16="http://schemas.microsoft.com/office/drawing/2014/main" id="{19A129E6-4C60-5FC9-8C7B-E7C4C4A539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2973" y="10128239"/>
            <a:ext cx="475528" cy="475528"/>
          </a:xfrm>
          <a:prstGeom prst="rect">
            <a:avLst/>
          </a:prstGeom>
        </p:spPr>
      </p:pic>
      <p:sp>
        <p:nvSpPr>
          <p:cNvPr id="32" name="CaixaDeTexto 31">
            <a:extLst>
              <a:ext uri="{FF2B5EF4-FFF2-40B4-BE49-F238E27FC236}">
                <a16:creationId xmlns:a16="http://schemas.microsoft.com/office/drawing/2014/main" id="{1C96CE57-9D4A-7260-10E9-A78FFBAA0008}"/>
              </a:ext>
            </a:extLst>
          </p:cNvPr>
          <p:cNvSpPr txBox="1"/>
          <p:nvPr/>
        </p:nvSpPr>
        <p:spPr>
          <a:xfrm>
            <a:off x="5235809" y="9915056"/>
            <a:ext cx="3830201" cy="245003"/>
          </a:xfrm>
          <a:prstGeom prst="rect">
            <a:avLst/>
          </a:prstGeom>
          <a:noFill/>
        </p:spPr>
        <p:txBody>
          <a:bodyPr wrap="square">
            <a:spAutoFit/>
          </a:bodyPr>
          <a:lstStyle/>
          <a:p>
            <a:pPr>
              <a:buNone/>
            </a:pPr>
            <a:r>
              <a:rPr lang="pt-BR" sz="992" b="1">
                <a:latin typeface="Montserrat" panose="00000500000000000000" pitchFamily="2" charset="0"/>
              </a:rPr>
              <a:t>Consulte nosso catálogo:</a:t>
            </a:r>
          </a:p>
        </p:txBody>
      </p:sp>
      <p:sp>
        <p:nvSpPr>
          <p:cNvPr id="34" name="CaixaDeTexto 33">
            <a:extLst>
              <a:ext uri="{FF2B5EF4-FFF2-40B4-BE49-F238E27FC236}">
                <a16:creationId xmlns:a16="http://schemas.microsoft.com/office/drawing/2014/main" id="{D3D692D4-6D6D-0419-8A39-9508A0AA557A}"/>
              </a:ext>
            </a:extLst>
          </p:cNvPr>
          <p:cNvSpPr txBox="1"/>
          <p:nvPr/>
        </p:nvSpPr>
        <p:spPr>
          <a:xfrm>
            <a:off x="5784029" y="10151446"/>
            <a:ext cx="1653226" cy="385170"/>
          </a:xfrm>
          <a:prstGeom prst="rect">
            <a:avLst/>
          </a:prstGeom>
          <a:noFill/>
        </p:spPr>
        <p:txBody>
          <a:bodyPr wrap="square">
            <a:spAutoFit/>
          </a:bodyPr>
          <a:lstStyle/>
          <a:p>
            <a:pPr algn="just">
              <a:lnSpc>
                <a:spcPts val="1186"/>
              </a:lnSpc>
            </a:pPr>
            <a:r>
              <a:rPr lang="en-US" sz="744">
                <a:solidFill>
                  <a:srgbClr val="000000"/>
                </a:solidFill>
                <a:latin typeface="Montserrat"/>
                <a:ea typeface="Montserrat"/>
                <a:cs typeface="Montserrat"/>
                <a:sym typeface="Montserrat"/>
              </a:rPr>
              <a:t>Clique </a:t>
            </a:r>
            <a:r>
              <a:rPr lang="en-US" sz="744" u="sng">
                <a:solidFill>
                  <a:srgbClr val="000000"/>
                </a:solidFill>
                <a:latin typeface="Montserrat"/>
                <a:ea typeface="Montserrat"/>
                <a:cs typeface="Montserrat"/>
                <a:sym typeface="Montserrat"/>
                <a:hlinkClick r:id="rId6" tooltip="https://drive.google.com/file/d/1qvswWTnSpSY-OKvazrC-aJ8r1c-cV4j2/view?usp=sharing"/>
              </a:rPr>
              <a:t>aqui</a:t>
            </a:r>
            <a:r>
              <a:rPr lang="en-US" sz="744">
                <a:solidFill>
                  <a:srgbClr val="000000"/>
                </a:solidFill>
                <a:latin typeface="Montserrat"/>
                <a:ea typeface="Montserrat"/>
                <a:cs typeface="Montserrat"/>
                <a:sym typeface="Montserrat"/>
              </a:rPr>
              <a:t> ou aproxime a câmera do seu cellular.</a:t>
            </a:r>
          </a:p>
        </p:txBody>
      </p:sp>
      <p:sp>
        <p:nvSpPr>
          <p:cNvPr id="37" name="Retângulo: Cantos Arredondados 36">
            <a:extLst>
              <a:ext uri="{FF2B5EF4-FFF2-40B4-BE49-F238E27FC236}">
                <a16:creationId xmlns:a16="http://schemas.microsoft.com/office/drawing/2014/main" id="{328CE5B9-E3F3-BC8F-CFD8-C4C61D976D87}"/>
              </a:ext>
            </a:extLst>
          </p:cNvPr>
          <p:cNvSpPr/>
          <p:nvPr/>
        </p:nvSpPr>
        <p:spPr>
          <a:xfrm>
            <a:off x="535063" y="7861586"/>
            <a:ext cx="5501802" cy="548503"/>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116"/>
          </a:p>
        </p:txBody>
      </p:sp>
      <p:pic>
        <p:nvPicPr>
          <p:cNvPr id="38" name="Imagem 37">
            <a:extLst>
              <a:ext uri="{FF2B5EF4-FFF2-40B4-BE49-F238E27FC236}">
                <a16:creationId xmlns:a16="http://schemas.microsoft.com/office/drawing/2014/main" id="{698ABE6C-9967-CE0A-09E4-5390DBBA4DDC}"/>
              </a:ext>
            </a:extLst>
          </p:cNvPr>
          <p:cNvPicPr>
            <a:picLocks noChangeAspect="1"/>
          </p:cNvPicPr>
          <p:nvPr/>
        </p:nvPicPr>
        <p:blipFill>
          <a:blip r:embed="rId7"/>
          <a:stretch>
            <a:fillRect/>
          </a:stretch>
        </p:blipFill>
        <p:spPr>
          <a:xfrm>
            <a:off x="5672736" y="7728150"/>
            <a:ext cx="1305485" cy="1198915"/>
          </a:xfrm>
          <a:prstGeom prst="rect">
            <a:avLst/>
          </a:prstGeom>
          <a:ln>
            <a:noFill/>
          </a:ln>
          <a:effectLst>
            <a:softEdge rad="112500"/>
          </a:effectLst>
        </p:spPr>
      </p:pic>
      <p:sp>
        <p:nvSpPr>
          <p:cNvPr id="39" name="TextBox 21">
            <a:extLst>
              <a:ext uri="{FF2B5EF4-FFF2-40B4-BE49-F238E27FC236}">
                <a16:creationId xmlns:a16="http://schemas.microsoft.com/office/drawing/2014/main" id="{6E5B23B2-5C4E-67CF-C63E-0410BEA661B7}"/>
              </a:ext>
            </a:extLst>
          </p:cNvPr>
          <p:cNvSpPr txBox="1"/>
          <p:nvPr/>
        </p:nvSpPr>
        <p:spPr>
          <a:xfrm>
            <a:off x="713674" y="8020724"/>
            <a:ext cx="6858976" cy="395301"/>
          </a:xfrm>
          <a:prstGeom prst="rect">
            <a:avLst/>
          </a:prstGeom>
        </p:spPr>
        <p:txBody>
          <a:bodyPr wrap="square" lIns="0" tIns="0" rIns="0" bIns="0" rtlCol="0" anchor="t">
            <a:spAutoFit/>
          </a:bodyPr>
          <a:lstStyle/>
          <a:p>
            <a:pPr>
              <a:lnSpc>
                <a:spcPts val="1562"/>
              </a:lnSpc>
            </a:pPr>
            <a:r>
              <a:rPr lang="en-US" sz="1240" b="1">
                <a:latin typeface="Montserrat" panose="00000500000000000000" pitchFamily="2" charset="0"/>
                <a:ea typeface="Montserrat Bold"/>
                <a:cs typeface="Montserrat Bold"/>
                <a:sym typeface="Montserrat Bold"/>
              </a:rPr>
              <a:t>ORIENTAÇÃO TÉCNICA</a:t>
            </a:r>
            <a:endParaRPr lang="en-US" sz="1240" b="1" dirty="0">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40" name="Rectangle 1">
            <a:extLst>
              <a:ext uri="{FF2B5EF4-FFF2-40B4-BE49-F238E27FC236}">
                <a16:creationId xmlns:a16="http://schemas.microsoft.com/office/drawing/2014/main" id="{CCFC4989-CD49-7488-00E3-4216A656AD1B}"/>
              </a:ext>
            </a:extLst>
          </p:cNvPr>
          <p:cNvSpPr>
            <a:spLocks noChangeArrowheads="1"/>
          </p:cNvSpPr>
          <p:nvPr/>
        </p:nvSpPr>
        <p:spPr bwMode="auto">
          <a:xfrm>
            <a:off x="464487" y="8452864"/>
            <a:ext cx="2560637" cy="40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6674" tIns="28337" rIns="56674" bIns="28337" numCol="1" anchor="ctr" anchorCtr="0" compatLnSpc="1">
            <a:prstTxWarp prst="textNoShape">
              <a:avLst/>
            </a:prstTxWarp>
            <a:spAutoFit/>
          </a:bodyPr>
          <a:lstStyle/>
          <a:p>
            <a:pPr defTabSz="566745" eaLnBrk="0" fontAlgn="base" hangingPunct="0">
              <a:spcBef>
                <a:spcPct val="0"/>
              </a:spcBef>
              <a:spcAft>
                <a:spcPct val="0"/>
              </a:spcAft>
              <a:buFontTx/>
              <a:buChar char="•"/>
            </a:pPr>
            <a:r>
              <a:rPr lang="pt-BR" altLang="pt-BR" sz="1116" b="1">
                <a:latin typeface="Montserrat" panose="00000500000000000000" pitchFamily="2" charset="0"/>
              </a:rPr>
              <a:t> Modelo sugerido:</a:t>
            </a:r>
            <a:r>
              <a:rPr lang="pt-BR" altLang="pt-BR" sz="1116">
                <a:latin typeface="Montserrat" panose="00000500000000000000" pitchFamily="2" charset="0"/>
              </a:rPr>
              <a:t> PolySep SPG 2</a:t>
            </a:r>
          </a:p>
          <a:p>
            <a:pPr defTabSz="566745" eaLnBrk="0" fontAlgn="base" hangingPunct="0">
              <a:spcBef>
                <a:spcPct val="0"/>
              </a:spcBef>
              <a:spcAft>
                <a:spcPct val="0"/>
              </a:spcAft>
              <a:buFontTx/>
              <a:buChar char="•"/>
            </a:pPr>
            <a:r>
              <a:rPr lang="pt-BR" altLang="pt-BR" sz="1116" b="1">
                <a:latin typeface="Montserrat" panose="00000500000000000000" pitchFamily="2" charset="0"/>
              </a:rPr>
              <a:t> Valor de referência:</a:t>
            </a:r>
            <a:r>
              <a:rPr lang="pt-BR" altLang="pt-BR" sz="1116">
                <a:latin typeface="Montserrat" panose="00000500000000000000" pitchFamily="2" charset="0"/>
              </a:rPr>
              <a:t> R$ 3.000,00</a:t>
            </a:r>
          </a:p>
        </p:txBody>
      </p:sp>
      <p:sp>
        <p:nvSpPr>
          <p:cNvPr id="42" name="CaixaDeTexto 41">
            <a:extLst>
              <a:ext uri="{FF2B5EF4-FFF2-40B4-BE49-F238E27FC236}">
                <a16:creationId xmlns:a16="http://schemas.microsoft.com/office/drawing/2014/main" id="{2637629C-6308-2AF7-27B3-780582C0C789}"/>
              </a:ext>
            </a:extLst>
          </p:cNvPr>
          <p:cNvSpPr txBox="1"/>
          <p:nvPr/>
        </p:nvSpPr>
        <p:spPr>
          <a:xfrm>
            <a:off x="510674" y="8914853"/>
            <a:ext cx="6721522" cy="600164"/>
          </a:xfrm>
          <a:prstGeom prst="rect">
            <a:avLst/>
          </a:prstGeom>
          <a:noFill/>
        </p:spPr>
        <p:txBody>
          <a:bodyPr wrap="square">
            <a:spAutoFit/>
          </a:bodyPr>
          <a:lstStyle/>
          <a:p>
            <a:r>
              <a:rPr lang="pt-BR" sz="1100">
                <a:latin typeface="Montserrat" panose="00000500000000000000" pitchFamily="2" charset="0"/>
              </a:rPr>
              <a:t>O modelo apresentado acima tem caráter </a:t>
            </a:r>
            <a:r>
              <a:rPr lang="pt-BR" sz="1100" b="1">
                <a:latin typeface="Montserrat" panose="00000500000000000000" pitchFamily="2" charset="0"/>
              </a:rPr>
              <a:t>ilustrativo</a:t>
            </a:r>
            <a:r>
              <a:rPr lang="pt-BR" sz="1100">
                <a:latin typeface="Montserrat" panose="00000500000000000000" pitchFamily="2" charset="0"/>
              </a:rPr>
              <a:t>, considerando a capacidade do compressor em análise. Para assegurar o dimensionamento ideal, é fundamental que nossa equipe técnica avalie seu </a:t>
            </a:r>
            <a:r>
              <a:rPr lang="pt-BR" sz="1100" b="1">
                <a:latin typeface="Montserrat" panose="00000500000000000000" pitchFamily="2" charset="0"/>
              </a:rPr>
              <a:t>parque de máquinas</a:t>
            </a:r>
            <a:r>
              <a:rPr lang="pt-BR" sz="1100">
                <a:latin typeface="Montserrat" panose="00000500000000000000" pitchFamily="2" charset="0"/>
              </a:rPr>
              <a:t> e indique a caixa separadora mais adequada.</a:t>
            </a:r>
          </a:p>
        </p:txBody>
      </p:sp>
      <p:sp>
        <p:nvSpPr>
          <p:cNvPr id="2" name="Freeform 11">
            <a:extLst>
              <a:ext uri="{FF2B5EF4-FFF2-40B4-BE49-F238E27FC236}">
                <a16:creationId xmlns:a16="http://schemas.microsoft.com/office/drawing/2014/main" id="{1B72D769-0B28-2CD1-74AD-7EF6F23DB370}"/>
              </a:ext>
            </a:extLst>
          </p:cNvPr>
          <p:cNvSpPr/>
          <p:nvPr/>
        </p:nvSpPr>
        <p:spPr>
          <a:xfrm>
            <a:off x="277048" y="9701631"/>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8"/>
            <a:stretch>
              <a:fillRect/>
            </a:stretch>
          </a:blipFill>
        </p:spPr>
      </p:sp>
    </p:spTree>
    <p:extLst>
      <p:ext uri="{BB962C8B-B14F-4D97-AF65-F5344CB8AC3E}">
        <p14:creationId xmlns:p14="http://schemas.microsoft.com/office/powerpoint/2010/main" val="2859377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7" name="Freeform 17"/>
          <p:cNvSpPr/>
          <p:nvPr/>
        </p:nvSpPr>
        <p:spPr>
          <a:xfrm>
            <a:off x="929224" y="9007860"/>
            <a:ext cx="775680" cy="775680"/>
          </a:xfrm>
          <a:custGeom>
            <a:avLst/>
            <a:gdLst/>
            <a:ahLst/>
            <a:cxnLst/>
            <a:rect l="l" t="t" r="r" b="b"/>
            <a:pathLst>
              <a:path w="775680" h="775680">
                <a:moveTo>
                  <a:pt x="0" y="0"/>
                </a:moveTo>
                <a:lnTo>
                  <a:pt x="775680" y="0"/>
                </a:lnTo>
                <a:lnTo>
                  <a:pt x="775680" y="775680"/>
                </a:lnTo>
                <a:lnTo>
                  <a:pt x="0" y="775680"/>
                </a:lnTo>
                <a:lnTo>
                  <a:pt x="0" y="0"/>
                </a:lnTo>
                <a:close/>
              </a:path>
            </a:pathLst>
          </a:custGeom>
          <a:blipFill>
            <a:blip r:embed="rId2"/>
            <a:stretch>
              <a:fillRect/>
            </a:stretch>
          </a:blipFill>
        </p:spPr>
      </p:sp>
      <p:sp>
        <p:nvSpPr>
          <p:cNvPr id="18" name="TextBox 18"/>
          <p:cNvSpPr txBox="1"/>
          <p:nvPr/>
        </p:nvSpPr>
        <p:spPr>
          <a:xfrm>
            <a:off x="1034174" y="1034283"/>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CONDIÇÕES COMERCIAIS</a:t>
            </a:r>
          </a:p>
        </p:txBody>
      </p:sp>
      <p:sp>
        <p:nvSpPr>
          <p:cNvPr id="19" name="TextBox 19"/>
          <p:cNvSpPr txBox="1"/>
          <p:nvPr/>
        </p:nvSpPr>
        <p:spPr>
          <a:xfrm>
            <a:off x="2008186" y="9036367"/>
            <a:ext cx="4838116"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É parte integrante desta proposta as condições gerais de venda da Ingersoll Rand® que seque no link abaixo:</a:t>
            </a:r>
          </a:p>
          <a:p>
            <a:pPr algn="just">
              <a:lnSpc>
                <a:spcPts val="1679"/>
              </a:lnSpc>
            </a:pPr>
            <a:r>
              <a:rPr lang="en-US" sz="1200">
                <a:solidFill>
                  <a:srgbClr val="000000"/>
                </a:solidFill>
                <a:latin typeface="Montserrat"/>
                <a:ea typeface="Montserrat"/>
                <a:cs typeface="Montserrat"/>
                <a:sym typeface="Montserrat"/>
              </a:rPr>
              <a:t>Clique </a:t>
            </a:r>
            <a:r>
              <a:rPr lang="en-US" sz="1200" u="sng">
                <a:solidFill>
                  <a:srgbClr val="000000"/>
                </a:solidFill>
                <a:latin typeface="Montserrat"/>
                <a:ea typeface="Montserrat"/>
                <a:cs typeface="Montserrat"/>
                <a:sym typeface="Montserrat"/>
                <a:hlinkClick r:id="rId3" tooltip="https://drive.google.com/file/d/1u8ru2W8YvmpBJ7NwRy4gI2Pdve1BwAxh/view?usp=sharing"/>
              </a:rPr>
              <a:t>aqui</a:t>
            </a:r>
            <a:r>
              <a:rPr lang="en-US" sz="1200">
                <a:solidFill>
                  <a:srgbClr val="000000"/>
                </a:solidFill>
                <a:latin typeface="Montserrat"/>
                <a:ea typeface="Montserrat"/>
                <a:cs typeface="Montserrat"/>
                <a:sym typeface="Montserrat"/>
              </a:rPr>
              <a:t> ou aproxime a câmera do seu celular no QR Code</a:t>
            </a:r>
          </a:p>
          <a:p>
            <a:pPr algn="just">
              <a:lnSpc>
                <a:spcPts val="1679"/>
              </a:lnSpc>
            </a:pPr>
            <a:endParaRPr lang="en-US" sz="1200">
              <a:solidFill>
                <a:srgbClr val="000000"/>
              </a:solidFill>
              <a:latin typeface="Montserrat"/>
              <a:ea typeface="Montserrat"/>
              <a:cs typeface="Montserrat"/>
              <a:sym typeface="Montserrat"/>
            </a:endParaRPr>
          </a:p>
        </p:txBody>
      </p:sp>
      <p:graphicFrame>
        <p:nvGraphicFramePr>
          <p:cNvPr id="21" name="Tabela 20">
            <a:extLst>
              <a:ext uri="{FF2B5EF4-FFF2-40B4-BE49-F238E27FC236}">
                <a16:creationId xmlns:a16="http://schemas.microsoft.com/office/drawing/2014/main" id="{A8D18F1B-AAA9-DA55-9BEC-62B65C0AD508}"/>
              </a:ext>
            </a:extLst>
          </p:cNvPr>
          <p:cNvGraphicFramePr>
            <a:graphicFrameLocks noGrp="1"/>
          </p:cNvGraphicFramePr>
          <p:nvPr>
            <p:extLst>
              <p:ext uri="{D42A27DB-BD31-4B8C-83A1-F6EECF244321}">
                <p14:modId xmlns:p14="http://schemas.microsoft.com/office/powerpoint/2010/main" val="2490056234"/>
              </p:ext>
            </p:extLst>
          </p:nvPr>
        </p:nvGraphicFramePr>
        <p:xfrm>
          <a:off x="661402" y="2122099"/>
          <a:ext cx="6184900" cy="977265"/>
        </p:xfrm>
        <a:graphic>
          <a:graphicData uri="http://schemas.openxmlformats.org/drawingml/2006/table">
            <a:tbl>
              <a:tblPr/>
              <a:tblGrid>
                <a:gridCol w="599460">
                  <a:extLst>
                    <a:ext uri="{9D8B030D-6E8A-4147-A177-3AD203B41FA5}">
                      <a16:colId xmlns:a16="http://schemas.microsoft.com/office/drawing/2014/main" val="20000"/>
                    </a:ext>
                  </a:extLst>
                </a:gridCol>
                <a:gridCol w="599460">
                  <a:extLst>
                    <a:ext uri="{9D8B030D-6E8A-4147-A177-3AD203B41FA5}">
                      <a16:colId xmlns:a16="http://schemas.microsoft.com/office/drawing/2014/main" val="20001"/>
                    </a:ext>
                  </a:extLst>
                </a:gridCol>
                <a:gridCol w="1779348">
                  <a:extLst>
                    <a:ext uri="{9D8B030D-6E8A-4147-A177-3AD203B41FA5}">
                      <a16:colId xmlns:a16="http://schemas.microsoft.com/office/drawing/2014/main" val="20002"/>
                    </a:ext>
                  </a:extLst>
                </a:gridCol>
                <a:gridCol w="694612">
                  <a:extLst>
                    <a:ext uri="{9D8B030D-6E8A-4147-A177-3AD203B41FA5}">
                      <a16:colId xmlns:a16="http://schemas.microsoft.com/office/drawing/2014/main" val="20003"/>
                    </a:ext>
                  </a:extLst>
                </a:gridCol>
                <a:gridCol w="1256010">
                  <a:extLst>
                    <a:ext uri="{9D8B030D-6E8A-4147-A177-3AD203B41FA5}">
                      <a16:colId xmlns:a16="http://schemas.microsoft.com/office/drawing/2014/main" val="20004"/>
                    </a:ext>
                  </a:extLst>
                </a:gridCol>
                <a:gridCol w="1256010">
                  <a:extLst>
                    <a:ext uri="{9D8B030D-6E8A-4147-A177-3AD203B41FA5}">
                      <a16:colId xmlns:a16="http://schemas.microsoft.com/office/drawing/2014/main" val="20005"/>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Item</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Qtde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l" fontAlgn="ctr"/>
                      <a:r>
                        <a:rPr lang="pt-BR" sz="1100" b="0" i="0" u="none" strike="noStrike">
                          <a:solidFill>
                            <a:srgbClr val="000000"/>
                          </a:solidFill>
                          <a:effectLst/>
                          <a:latin typeface="Arial" panose="020B0604020202020204" pitchFamily="34" charset="0"/>
                        </a:rPr>
                        <a:t>Descrição</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Valor Unit. (R$)</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Valor Total (R$)</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40481">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6700">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extLst>
                  <a:ext uri="{0D108BD9-81ED-4DB2-BD59-A6C34878D82A}">
                    <a16:rowId xmlns:a16="http://schemas.microsoft.com/office/drawing/2014/main" val="10003"/>
                  </a:ext>
                </a:extLst>
              </a:tr>
            </a:tbl>
          </a:graphicData>
        </a:graphic>
      </p:graphicFrame>
      <p:graphicFrame>
        <p:nvGraphicFramePr>
          <p:cNvPr id="22" name="Tabela 21">
            <a:extLst>
              <a:ext uri="{FF2B5EF4-FFF2-40B4-BE49-F238E27FC236}">
                <a16:creationId xmlns:a16="http://schemas.microsoft.com/office/drawing/2014/main" id="{3D754F16-5CEE-5B8D-50A4-5AD2029D2D21}"/>
              </a:ext>
            </a:extLst>
          </p:cNvPr>
          <p:cNvGraphicFramePr>
            <a:graphicFrameLocks noGrp="1"/>
          </p:cNvGraphicFramePr>
          <p:nvPr>
            <p:extLst>
              <p:ext uri="{D42A27DB-BD31-4B8C-83A1-F6EECF244321}">
                <p14:modId xmlns:p14="http://schemas.microsoft.com/office/powerpoint/2010/main" val="1141385246"/>
              </p:ext>
            </p:extLst>
          </p:nvPr>
        </p:nvGraphicFramePr>
        <p:xfrm>
          <a:off x="674101" y="4177888"/>
          <a:ext cx="6172201" cy="2209800"/>
        </p:xfrm>
        <a:graphic>
          <a:graphicData uri="http://schemas.openxmlformats.org/drawingml/2006/table">
            <a:tbl>
              <a:tblPr/>
              <a:tblGrid>
                <a:gridCol w="1730761">
                  <a:extLst>
                    <a:ext uri="{9D8B030D-6E8A-4147-A177-3AD203B41FA5}">
                      <a16:colId xmlns:a16="http://schemas.microsoft.com/office/drawing/2014/main" val="20000"/>
                    </a:ext>
                  </a:extLst>
                </a:gridCol>
                <a:gridCol w="1527143">
                  <a:extLst>
                    <a:ext uri="{9D8B030D-6E8A-4147-A177-3AD203B41FA5}">
                      <a16:colId xmlns:a16="http://schemas.microsoft.com/office/drawing/2014/main" val="20001"/>
                    </a:ext>
                  </a:extLst>
                </a:gridCol>
                <a:gridCol w="1361702">
                  <a:extLst>
                    <a:ext uri="{9D8B030D-6E8A-4147-A177-3AD203B41FA5}">
                      <a16:colId xmlns:a16="http://schemas.microsoft.com/office/drawing/2014/main" val="20002"/>
                    </a:ext>
                  </a:extLst>
                </a:gridCol>
                <a:gridCol w="1552595">
                  <a:extLst>
                    <a:ext uri="{9D8B030D-6E8A-4147-A177-3AD203B41FA5}">
                      <a16:colId xmlns:a16="http://schemas.microsoft.com/office/drawing/2014/main" val="20003"/>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Condições de pagamento</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Previsão de entrega</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Frete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Validade da Proposta</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647700">
                <a:tc>
                  <a:txBody>
                    <a:bodyPr/>
                    <a:lstStyle/>
                    <a:p>
                      <a:pPr algn="ctr" fontAlgn="ctr"/>
                      <a:r>
                        <a:rPr lang="pt-BR" sz="1100" b="0" i="0" u="none" strike="noStrike" dirty="0">
                          <a:solidFill>
                            <a:srgbClr val="000000"/>
                          </a:solidFill>
                          <a:effectLst/>
                          <a:latin typeface="Arial" panose="020B0604020202020204" pitchFamily="34" charset="0"/>
                        </a:rPr>
                        <a:t>a combinar</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45/60 dias</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FOB</a:t>
                      </a:r>
                    </a:p>
                    <a:p>
                      <a:pPr algn="ctr" fontAlgn="ctr"/>
                      <a:r>
                        <a:rPr lang="pt-BR" sz="1100" b="0" i="0" u="none" strike="noStrike" dirty="0">
                          <a:solidFill>
                            <a:srgbClr val="000000"/>
                          </a:solidFill>
                          <a:effectLst/>
                          <a:latin typeface="Arial" panose="020B0604020202020204" pitchFamily="34" charset="0"/>
                        </a:rPr>
                        <a:t>Curitiba/PR</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30 dias</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gridSpan="4">
                  <a:txBody>
                    <a:bodyPr/>
                    <a:lstStyle/>
                    <a:p>
                      <a:pPr algn="ctr" fontAlgn="ctr"/>
                      <a:r>
                        <a:rPr lang="pt-BR" sz="1100" b="0" i="0" u="none" strike="noStrike" dirty="0">
                          <a:solidFill>
                            <a:srgbClr val="000000"/>
                          </a:solidFill>
                          <a:effectLst/>
                          <a:latin typeface="Arial" panose="020B0604020202020204" pitchFamily="34" charset="0"/>
                        </a:rPr>
                        <a:t>Faturamento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1028700">
                <a:tc gridSpan="4">
                  <a:txBody>
                    <a:bodyPr/>
                    <a:lstStyle/>
                    <a:p>
                      <a:pPr algn="l" fontAlgn="ctr"/>
                      <a:r>
                        <a:rPr lang="pt-BR" sz="1100" b="0" i="0" u="none" strike="noStrike" dirty="0">
                          <a:solidFill>
                            <a:srgbClr val="000000"/>
                          </a:solidFill>
                          <a:effectLst/>
                          <a:latin typeface="Arial" panose="020B0604020202020204" pitchFamily="34" charset="0"/>
                        </a:rPr>
                        <a:t>Caso sejamos contemplados com o seu pedido de compra, este deverá ser emitido para:</a:t>
                      </a:r>
                      <a:br>
                        <a:rPr lang="pt-BR" sz="1100" b="0" i="0" u="none" strike="noStrike" dirty="0">
                          <a:solidFill>
                            <a:srgbClr val="000000"/>
                          </a:solidFill>
                          <a:effectLst/>
                          <a:latin typeface="Arial" panose="020B0604020202020204" pitchFamily="34" charset="0"/>
                        </a:rPr>
                      </a:br>
                      <a:r>
                        <a:rPr lang="pt-BR" sz="1100" b="1" i="0" u="none" strike="noStrike" dirty="0">
                          <a:solidFill>
                            <a:srgbClr val="000000"/>
                          </a:solidFill>
                          <a:effectLst/>
                          <a:latin typeface="Arial" panose="020B0604020202020204" pitchFamily="34" charset="0"/>
                        </a:rPr>
                        <a:t>INGERSOLL RAND COM E SERVIÇOS DE MAQUINAS E EQUIP INDUSTRIAIS LTDA</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CNPJ: 34.971.870/0003-91 | Insc. Estadual: 9083568299</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Rua Cyro Correia Pereira, 400 – Cidade Industrial | CEP: 81.460-050</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Curitiba – PR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3"/>
                  </a:ext>
                </a:extLst>
              </a:tr>
            </a:tbl>
          </a:graphicData>
        </a:graphic>
      </p:graphicFrame>
      <p:pic>
        <p:nvPicPr>
          <p:cNvPr id="27" name="Imagem 26">
            <a:extLst>
              <a:ext uri="{FF2B5EF4-FFF2-40B4-BE49-F238E27FC236}">
                <a16:creationId xmlns:a16="http://schemas.microsoft.com/office/drawing/2014/main" id="{814E04BF-61E6-ABB5-AEE0-A204902768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236" y="-90300"/>
            <a:ext cx="7904450" cy="859247"/>
          </a:xfrm>
          <a:prstGeom prst="rect">
            <a:avLst/>
          </a:prstGeom>
        </p:spPr>
      </p:pic>
      <p:sp>
        <p:nvSpPr>
          <p:cNvPr id="7" name="Freeform 11">
            <a:extLst>
              <a:ext uri="{FF2B5EF4-FFF2-40B4-BE49-F238E27FC236}">
                <a16:creationId xmlns:a16="http://schemas.microsoft.com/office/drawing/2014/main" id="{915595ED-1A83-0F75-EF34-9609FD12EA69}"/>
              </a:ext>
            </a:extLst>
          </p:cNvPr>
          <p:cNvSpPr/>
          <p:nvPr/>
        </p:nvSpPr>
        <p:spPr>
          <a:xfrm>
            <a:off x="196850" y="9659117"/>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5"/>
            <a:stretch>
              <a:fillRect/>
            </a:stretch>
          </a:blipFill>
        </p:spPr>
      </p:sp>
      <p:grpSp>
        <p:nvGrpSpPr>
          <p:cNvPr id="8" name="Group 8">
            <a:extLst>
              <a:ext uri="{FF2B5EF4-FFF2-40B4-BE49-F238E27FC236}">
                <a16:creationId xmlns:a16="http://schemas.microsoft.com/office/drawing/2014/main" id="{83897E7B-6C81-B038-9D23-865015F177A4}"/>
              </a:ext>
            </a:extLst>
          </p:cNvPr>
          <p:cNvGrpSpPr/>
          <p:nvPr/>
        </p:nvGrpSpPr>
        <p:grpSpPr>
          <a:xfrm>
            <a:off x="-12701" y="10514671"/>
            <a:ext cx="7635915" cy="193775"/>
            <a:chOff x="0" y="0"/>
            <a:chExt cx="3047987" cy="131886"/>
          </a:xfrm>
        </p:grpSpPr>
        <p:sp>
          <p:nvSpPr>
            <p:cNvPr id="9" name="Freeform 9">
              <a:extLst>
                <a:ext uri="{FF2B5EF4-FFF2-40B4-BE49-F238E27FC236}">
                  <a16:creationId xmlns:a16="http://schemas.microsoft.com/office/drawing/2014/main" id="{2D25CE40-EDFB-6A26-2AFD-59A148922D04}"/>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a:extLst>
                <a:ext uri="{FF2B5EF4-FFF2-40B4-BE49-F238E27FC236}">
                  <a16:creationId xmlns:a16="http://schemas.microsoft.com/office/drawing/2014/main" id="{FE761D0E-9DD2-3473-E44D-DAF8A0FBC3CB}"/>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500996" y="95542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1219312" y="907835"/>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GARANTIA</a:t>
            </a:r>
          </a:p>
        </p:txBody>
      </p:sp>
      <p:sp>
        <p:nvSpPr>
          <p:cNvPr id="18" name="TextBox 18"/>
          <p:cNvSpPr txBox="1"/>
          <p:nvPr/>
        </p:nvSpPr>
        <p:spPr>
          <a:xfrm>
            <a:off x="-363160" y="1489053"/>
            <a:ext cx="7613402" cy="6278642"/>
          </a:xfrm>
          <a:prstGeom prst="rect">
            <a:avLst/>
          </a:prstGeom>
        </p:spPr>
        <p:txBody>
          <a:bodyPr wrap="square" lIns="0" tIns="0" rIns="0" bIns="0" rtlCol="0" anchor="t">
            <a:spAutoFit/>
          </a:bodyPr>
          <a:lstStyle/>
          <a:p>
            <a:pPr lvl="2" algn="just"/>
            <a:r>
              <a:rPr lang="pt-BR" sz="1200" b="1">
                <a:latin typeface="Montserrat" panose="00000500000000000000" pitchFamily="2" charset="0"/>
              </a:rPr>
              <a:t>1.11.1</a:t>
            </a:r>
            <a:r>
              <a:rPr lang="pt-BR" sz="1200">
                <a:latin typeface="Montserrat" panose="00000500000000000000" pitchFamily="2" charset="0"/>
              </a:rPr>
              <a:t>  Exceto quando os documentos de garantia dispuserem de forma diferente, a Ingersoll Rand garante que: (i) os Equipamentos contam com garantia contra defeitos de fabricação por um período de 12 (doze) meses contados da partida técnica ou 18 (dezoito) meses contados da data emissão da nota fiscal, o que ocorrer primeiro; (ii) as partes e peças de reposição vendidas são garantidos contra defeitos de fabricação por um período de 6 (seis) meses contados da data de emissão da nota fiscal; (iii) as partes e peças recondicionadas contam com garantia contra defeitos de fabricação por um período de 3 (três) meses, contados da data de emissão da nota fiscal; (iv) os serviços são pelo período de 90 (noventa) dias a contar da sua execução.</a:t>
            </a:r>
          </a:p>
          <a:p>
            <a:pPr lvl="2" algn="just"/>
            <a:r>
              <a:rPr lang="pt-BR" sz="1200" b="1">
                <a:latin typeface="Montserrat" panose="00000500000000000000" pitchFamily="2" charset="0"/>
              </a:rPr>
              <a:t>1.11.2</a:t>
            </a:r>
            <a:r>
              <a:rPr lang="pt-BR" sz="1200">
                <a:latin typeface="Montserrat" panose="00000500000000000000" pitchFamily="2" charset="0"/>
              </a:rPr>
              <a:t>  Durante os períodos acima previstos, a Ingersoll Rand, a seu critério, substituirá ou reparará as partes ou peças dos Equipamentos nas quais, após sua avaliação técnica, forem constatados defeitos de fabricação, sem custo para a Compradora. Para fazer jus à garantia ora estipulada, a Compradora deverá comprovar a compra efetuada e a data em que esta tiver ocorrido, no momento de solicitar o reparo sob garantia, sendo certo que a presente garantia será válida somente no território brasileiro, não sendo aplicável a Equipamentos que tenham sido adquiridos nesse território e posteriormente exportados pela Compradora. A presente garantia não se aplica a defeitos apresentados em decorrência de uso indevido dos Equipamentos, intervenções técnicas realizados por pessoal não autorizado pela Ingersoll Rand, corrosão, erosão, uso em condições anormais de clima, umidade, partículas de ar ou temperatura, modificações realizadas nos Equipamentos sem a prévia e expressa autorização, por escrito, da Ingersoll Rand ou não atendimento às práticas e condições de uso,  serviços e manutenção recomendadas nos manuais técnicos que acompanham os Equipamentos. Toda manutenção ou reparo nos Equipamentos deve ser realizada por profissionais qualificados e autorizados pela Ingersoll Rand em sua rede de distribuidores e assistência técnica, e todas as partes e peças utilizadas em tais manutenções e reparos devem ser genuínas e aprovadas pela Ingersoll Rand. Qualquer eventual inobservância às condições ora previstas invalidará a garantia ora regulada, para todos os fins e efeitos.</a:t>
            </a:r>
          </a:p>
          <a:p>
            <a:pPr lvl="2" algn="just"/>
            <a:r>
              <a:rPr lang="pt-BR" sz="1200" b="1">
                <a:latin typeface="Montserrat" panose="00000500000000000000" pitchFamily="2" charset="0"/>
              </a:rPr>
              <a:t>1.11.3</a:t>
            </a:r>
            <a:r>
              <a:rPr lang="pt-BR" sz="1200">
                <a:latin typeface="Montserrat" panose="00000500000000000000" pitchFamily="2" charset="0"/>
              </a:rPr>
              <a:t> A presente garantia não se aplica a motores que sejam fabricados por terceiros, os quais dispõem de garantia própria prestada pelo respectivo fabricante.</a:t>
            </a:r>
          </a:p>
          <a:p>
            <a:pPr lvl="2" algn="just"/>
            <a:r>
              <a:rPr lang="pt-BR" sz="1200" b="1">
                <a:latin typeface="Montserrat" panose="00000500000000000000" pitchFamily="2" charset="0"/>
              </a:rPr>
              <a:t>1.11.4 </a:t>
            </a:r>
            <a:r>
              <a:rPr lang="pt-BR" sz="1200">
                <a:latin typeface="Montserrat" panose="00000500000000000000" pitchFamily="2" charset="0"/>
              </a:rPr>
              <a:t> Nenhum reparo, substituição, refazimento, ajuste ou modificação realizado a título de garantia prorrogará os prazos originais de garantia, quer para o Equipamento, seus acessórios ou peças substituídas.</a:t>
            </a:r>
          </a:p>
        </p:txBody>
      </p:sp>
      <p:sp>
        <p:nvSpPr>
          <p:cNvPr id="19" name="Freeform 19"/>
          <p:cNvSpPr/>
          <p:nvPr/>
        </p:nvSpPr>
        <p:spPr>
          <a:xfrm>
            <a:off x="3074855" y="8888228"/>
            <a:ext cx="1295561" cy="1533895"/>
          </a:xfrm>
          <a:custGeom>
            <a:avLst/>
            <a:gdLst/>
            <a:ahLst/>
            <a:cxnLst/>
            <a:rect l="l" t="t" r="r" b="b"/>
            <a:pathLst>
              <a:path w="1295561" h="1533895">
                <a:moveTo>
                  <a:pt x="0" y="0"/>
                </a:moveTo>
                <a:lnTo>
                  <a:pt x="1295561" y="0"/>
                </a:lnTo>
                <a:lnTo>
                  <a:pt x="1295561" y="1533895"/>
                </a:lnTo>
                <a:lnTo>
                  <a:pt x="0" y="1533895"/>
                </a:lnTo>
                <a:lnTo>
                  <a:pt x="0" y="0"/>
                </a:lnTo>
                <a:close/>
              </a:path>
            </a:pathLst>
          </a:custGeom>
          <a:blipFill>
            <a:blip r:embed="rId2"/>
            <a:stretch>
              <a:fillRect l="-22727" t="-9148" r="-14257" b="-13137"/>
            </a:stretch>
          </a:blipFill>
        </p:spPr>
      </p:sp>
      <p:sp>
        <p:nvSpPr>
          <p:cNvPr id="20" name="TextBox 20"/>
          <p:cNvSpPr txBox="1"/>
          <p:nvPr/>
        </p:nvSpPr>
        <p:spPr>
          <a:xfrm>
            <a:off x="4474379" y="8856851"/>
            <a:ext cx="2676964" cy="1262718"/>
          </a:xfrm>
          <a:prstGeom prst="rect">
            <a:avLst/>
          </a:prstGeom>
        </p:spPr>
        <p:txBody>
          <a:bodyPr lIns="0" tIns="0" rIns="0" bIns="0" rtlCol="0" anchor="t">
            <a:spAutoFit/>
          </a:bodyPr>
          <a:lstStyle/>
          <a:p>
            <a:pPr algn="just">
              <a:lnSpc>
                <a:spcPts val="1679"/>
              </a:lnSpc>
            </a:pPr>
            <a:r>
              <a:rPr lang="en-US" sz="1200" b="1">
                <a:solidFill>
                  <a:srgbClr val="000000"/>
                </a:solidFill>
                <a:latin typeface="Montserrat Bold"/>
                <a:ea typeface="Montserrat Bold"/>
                <a:cs typeface="Montserrat Bold"/>
                <a:sym typeface="Montserrat Bold"/>
              </a:rPr>
              <a:t>Conheça nossos</a:t>
            </a:r>
          </a:p>
          <a:p>
            <a:pPr algn="just">
              <a:lnSpc>
                <a:spcPts val="2099"/>
              </a:lnSpc>
            </a:pPr>
            <a:r>
              <a:rPr lang="en-US" sz="1499" b="1">
                <a:solidFill>
                  <a:srgbClr val="000000"/>
                </a:solidFill>
                <a:latin typeface="Montserrat Bold"/>
                <a:ea typeface="Montserrat Bold"/>
                <a:cs typeface="Montserrat Bold"/>
                <a:sym typeface="Montserrat Bold"/>
              </a:rPr>
              <a:t>Planos de Serviços</a:t>
            </a:r>
          </a:p>
          <a:p>
            <a:pPr algn="just">
              <a:lnSpc>
                <a:spcPts val="1540"/>
              </a:lnSpc>
            </a:pPr>
            <a:r>
              <a:rPr lang="en-US" sz="1100">
                <a:solidFill>
                  <a:srgbClr val="000000"/>
                </a:solidFill>
                <a:latin typeface="Montserrat"/>
                <a:ea typeface="Montserrat"/>
                <a:cs typeface="Montserrat"/>
                <a:sym typeface="Montserrat"/>
              </a:rPr>
              <a:t>E amortize custos com manutenções, além de obter paz de espirito na geração de ar comprimido.</a:t>
            </a:r>
          </a:p>
          <a:p>
            <a:pPr algn="just">
              <a:lnSpc>
                <a:spcPts val="1679"/>
              </a:lnSpc>
            </a:pPr>
            <a:endParaRPr lang="en-US" sz="1100">
              <a:solidFill>
                <a:srgbClr val="000000"/>
              </a:solidFill>
              <a:latin typeface="Montserrat"/>
              <a:ea typeface="Montserrat"/>
              <a:cs typeface="Montserrat"/>
              <a:sym typeface="Montserrat"/>
            </a:endParaRPr>
          </a:p>
        </p:txBody>
      </p:sp>
      <p:sp>
        <p:nvSpPr>
          <p:cNvPr id="21" name="TextBox 21"/>
          <p:cNvSpPr txBox="1"/>
          <p:nvPr/>
        </p:nvSpPr>
        <p:spPr>
          <a:xfrm>
            <a:off x="4474379" y="10125730"/>
            <a:ext cx="3053732" cy="419538"/>
          </a:xfrm>
          <a:prstGeom prst="rect">
            <a:avLst/>
          </a:prstGeom>
        </p:spPr>
        <p:txBody>
          <a:bodyPr wrap="square"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Informe-se com seu consultor técnico.</a:t>
            </a:r>
          </a:p>
          <a:p>
            <a:pPr algn="just">
              <a:lnSpc>
                <a:spcPts val="1679"/>
              </a:lnSpc>
            </a:pPr>
            <a:endParaRPr lang="en-US" sz="1200">
              <a:solidFill>
                <a:srgbClr val="000000"/>
              </a:solidFill>
              <a:latin typeface="Montserrat"/>
              <a:ea typeface="Montserrat"/>
              <a:cs typeface="Montserrat"/>
              <a:sym typeface="Montserrat"/>
            </a:endParaRPr>
          </a:p>
        </p:txBody>
      </p:sp>
      <p:pic>
        <p:nvPicPr>
          <p:cNvPr id="27" name="Imagem 26">
            <a:extLst>
              <a:ext uri="{FF2B5EF4-FFF2-40B4-BE49-F238E27FC236}">
                <a16:creationId xmlns:a16="http://schemas.microsoft.com/office/drawing/2014/main" id="{71084F68-2804-03FD-1C33-4BCAC27B3F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723" y="-50827"/>
            <a:ext cx="7960223" cy="859247"/>
          </a:xfrm>
          <a:prstGeom prst="rect">
            <a:avLst/>
          </a:prstGeom>
        </p:spPr>
      </p:pic>
      <p:sp>
        <p:nvSpPr>
          <p:cNvPr id="7" name="Freeform 11">
            <a:extLst>
              <a:ext uri="{FF2B5EF4-FFF2-40B4-BE49-F238E27FC236}">
                <a16:creationId xmlns:a16="http://schemas.microsoft.com/office/drawing/2014/main" id="{E23F545D-D1B6-8B93-1E9F-8CD0EFB6A692}"/>
              </a:ext>
            </a:extLst>
          </p:cNvPr>
          <p:cNvSpPr/>
          <p:nvPr/>
        </p:nvSpPr>
        <p:spPr>
          <a:xfrm>
            <a:off x="276555" y="9646298"/>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4"/>
            <a:stretch>
              <a:fillRect/>
            </a:stretch>
          </a:blipFill>
        </p:spPr>
      </p:sp>
      <p:pic>
        <p:nvPicPr>
          <p:cNvPr id="25" name="Imagem 24">
            <a:extLst>
              <a:ext uri="{FF2B5EF4-FFF2-40B4-BE49-F238E27FC236}">
                <a16:creationId xmlns:a16="http://schemas.microsoft.com/office/drawing/2014/main" id="{EEDC1593-F79B-DC4D-864B-3A6B5C8FBF3B}"/>
              </a:ext>
            </a:extLst>
          </p:cNvPr>
          <p:cNvPicPr>
            <a:picLocks noChangeAspect="1"/>
          </p:cNvPicPr>
          <p:nvPr/>
        </p:nvPicPr>
        <p:blipFill>
          <a:blip r:embed="rId5"/>
          <a:stretch>
            <a:fillRect/>
          </a:stretch>
        </p:blipFill>
        <p:spPr>
          <a:xfrm>
            <a:off x="-28451" y="10503898"/>
            <a:ext cx="7613402" cy="22530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91827" y="9637466"/>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dirty="0"/>
            </a:p>
          </p:txBody>
        </p:sp>
      </p:grpSp>
      <p:sp>
        <p:nvSpPr>
          <p:cNvPr id="16" name="Freeform 16"/>
          <p:cNvSpPr/>
          <p:nvPr/>
        </p:nvSpPr>
        <p:spPr>
          <a:xfrm>
            <a:off x="627503" y="4344490"/>
            <a:ext cx="163664" cy="249392"/>
          </a:xfrm>
          <a:custGeom>
            <a:avLst/>
            <a:gdLst/>
            <a:ahLst/>
            <a:cxnLst/>
            <a:rect l="l" t="t" r="r" b="b"/>
            <a:pathLst>
              <a:path w="163664" h="249392">
                <a:moveTo>
                  <a:pt x="0" y="0"/>
                </a:moveTo>
                <a:lnTo>
                  <a:pt x="163664" y="0"/>
                </a:lnTo>
                <a:lnTo>
                  <a:pt x="163664" y="249392"/>
                </a:lnTo>
                <a:lnTo>
                  <a:pt x="0" y="249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627505" y="4799170"/>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3853719" y="4381761"/>
            <a:ext cx="163664" cy="249392"/>
          </a:xfrm>
          <a:custGeom>
            <a:avLst/>
            <a:gdLst/>
            <a:ahLst/>
            <a:cxnLst/>
            <a:rect l="l" t="t" r="r" b="b"/>
            <a:pathLst>
              <a:path w="163664" h="249392">
                <a:moveTo>
                  <a:pt x="0" y="0"/>
                </a:moveTo>
                <a:lnTo>
                  <a:pt x="163663" y="0"/>
                </a:lnTo>
                <a:lnTo>
                  <a:pt x="163663" y="249393"/>
                </a:lnTo>
                <a:lnTo>
                  <a:pt x="0" y="249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3838353" y="4788364"/>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AutoShape 20"/>
          <p:cNvSpPr/>
          <p:nvPr/>
        </p:nvSpPr>
        <p:spPr>
          <a:xfrm flipH="1" flipV="1">
            <a:off x="3696717" y="3744249"/>
            <a:ext cx="0" cy="1524421"/>
          </a:xfrm>
          <a:prstGeom prst="line">
            <a:avLst/>
          </a:prstGeom>
          <a:ln w="19050" cap="flat">
            <a:solidFill>
              <a:srgbClr val="000000"/>
            </a:solidFill>
            <a:prstDash val="solid"/>
            <a:headEnd type="none" w="sm" len="sm"/>
            <a:tailEnd type="none" w="sm" len="sm"/>
          </a:ln>
        </p:spPr>
      </p:sp>
      <p:sp>
        <p:nvSpPr>
          <p:cNvPr id="21" name="TextBox 21"/>
          <p:cNvSpPr txBox="1"/>
          <p:nvPr/>
        </p:nvSpPr>
        <p:spPr>
          <a:xfrm>
            <a:off x="1034174" y="1034285"/>
            <a:ext cx="4608974" cy="621027"/>
          </a:xfrm>
          <a:prstGeom prst="rect">
            <a:avLst/>
          </a:prstGeom>
        </p:spPr>
        <p:txBody>
          <a:bodyPr lIns="0" tIns="0" rIns="0" bIns="0" rtlCol="0" anchor="t">
            <a:spAutoFit/>
          </a:bodyPr>
          <a:lstStyle/>
          <a:p>
            <a:pPr>
              <a:lnSpc>
                <a:spcPts val="2520"/>
              </a:lnSpc>
            </a:pPr>
            <a:r>
              <a:rPr lang="en-US" b="1" dirty="0">
                <a:solidFill>
                  <a:srgbClr val="6F6F6F"/>
                </a:solidFill>
                <a:latin typeface="Montserrat" panose="00000500000000000000" pitchFamily="2" charset="0"/>
                <a:ea typeface="Montserrat Bold"/>
                <a:cs typeface="Montserrat Bold"/>
                <a:sym typeface="Montserrat Bold"/>
              </a:rPr>
              <a:t>À DISPOSIÇÃO</a:t>
            </a:r>
          </a:p>
          <a:p>
            <a:pPr>
              <a:lnSpc>
                <a:spcPts val="2520"/>
              </a:lnSpc>
            </a:pPr>
            <a:endParaRPr lang="en-US" b="1" dirty="0">
              <a:solidFill>
                <a:srgbClr val="6F6F6F"/>
              </a:solidFill>
              <a:latin typeface="Montserrat Bold"/>
              <a:ea typeface="Montserrat Bold"/>
              <a:cs typeface="Montserrat Bold"/>
              <a:sym typeface="Montserrat Bold"/>
            </a:endParaRPr>
          </a:p>
        </p:txBody>
      </p:sp>
      <p:sp>
        <p:nvSpPr>
          <p:cNvPr id="22" name="TextBox 22"/>
          <p:cNvSpPr txBox="1"/>
          <p:nvPr/>
        </p:nvSpPr>
        <p:spPr>
          <a:xfrm>
            <a:off x="509944" y="1636262"/>
            <a:ext cx="6128010" cy="1945597"/>
          </a:xfrm>
          <a:prstGeom prst="rect">
            <a:avLst/>
          </a:prstGeom>
        </p:spPr>
        <p:txBody>
          <a:bodyPr lIns="0" tIns="0" rIns="0" bIns="0" rtlCol="0" anchor="t">
            <a:spAutoFit/>
          </a:bodyPr>
          <a:lstStyle/>
          <a:p>
            <a:pPr algn="just">
              <a:lnSpc>
                <a:spcPts val="1679"/>
              </a:lnSpc>
            </a:pPr>
            <a:r>
              <a:rPr lang="en-US" sz="1200" dirty="0">
                <a:solidFill>
                  <a:srgbClr val="000000"/>
                </a:solidFill>
                <a:latin typeface="Montserrat"/>
                <a:ea typeface="Montserrat"/>
                <a:cs typeface="Montserrat"/>
                <a:sym typeface="Montserrat"/>
              </a:rPr>
              <a:t>A </a:t>
            </a:r>
            <a:r>
              <a:rPr lang="en-US" sz="1200" dirty="0" err="1">
                <a:solidFill>
                  <a:srgbClr val="000000"/>
                </a:solidFill>
                <a:latin typeface="Montserrat"/>
                <a:ea typeface="Montserrat"/>
                <a:cs typeface="Montserrat"/>
                <a:sym typeface="Montserrat"/>
              </a:rPr>
              <a:t>Evolução</a:t>
            </a:r>
            <a:r>
              <a:rPr lang="en-US" sz="1200">
                <a:solidFill>
                  <a:srgbClr val="000000"/>
                </a:solidFill>
                <a:latin typeface="Montserrat"/>
                <a:ea typeface="Montserrat"/>
                <a:cs typeface="Montserrat"/>
                <a:sym typeface="Montserrat"/>
              </a:rPr>
              <a:t> Compressores conta com equipe comercial e técnica altamente qualificada, para fornecimento de produtos, serviços e soluções no consumo de ar comprimido, assim aprimorando o consumo de energia elétrica, a produtividade e as operações dos clientes.</a:t>
            </a:r>
          </a:p>
          <a:p>
            <a:pPr algn="just">
              <a:lnSpc>
                <a:spcPts val="1679"/>
              </a:lnSpc>
            </a:pPr>
            <a:r>
              <a:rPr lang="en-US" sz="1200">
                <a:solidFill>
                  <a:srgbClr val="000000"/>
                </a:solidFill>
                <a:latin typeface="Montserrat"/>
                <a:ea typeface="Montserrat"/>
                <a:cs typeface="Montserrat"/>
                <a:sym typeface="Montserrat"/>
              </a:rPr>
              <a:t> Atualmente a Evolução Compressores conta com duas unidades, sendo uma em São Bento do Sul e outra em Joinville ambas no estado de Santa Catarina.</a:t>
            </a:r>
          </a:p>
          <a:p>
            <a:pPr algn="just">
              <a:lnSpc>
                <a:spcPts val="1679"/>
              </a:lnSpc>
            </a:pPr>
            <a:r>
              <a:rPr lang="en-US" sz="1200">
                <a:solidFill>
                  <a:srgbClr val="000000"/>
                </a:solidFill>
                <a:latin typeface="Montserrat"/>
                <a:ea typeface="Montserrat"/>
                <a:cs typeface="Montserrat"/>
                <a:sym typeface="Montserrat"/>
              </a:rPr>
              <a:t> Estamos no mercado há mais de 40 anos, oferecendo comprometimento, produtividade e inteligência nos negócios dos clientes.</a:t>
            </a:r>
          </a:p>
          <a:p>
            <a:pPr algn="just">
              <a:lnSpc>
                <a:spcPts val="1679"/>
              </a:lnSpc>
            </a:pPr>
            <a:endParaRPr lang="en-US" sz="1200">
              <a:solidFill>
                <a:srgbClr val="000000"/>
              </a:solidFill>
              <a:latin typeface="Montserrat"/>
              <a:ea typeface="Montserrat"/>
              <a:cs typeface="Montserrat"/>
              <a:sym typeface="Montserrat"/>
            </a:endParaRPr>
          </a:p>
        </p:txBody>
      </p:sp>
      <p:sp>
        <p:nvSpPr>
          <p:cNvPr id="23" name="TextBox 23"/>
          <p:cNvSpPr txBox="1"/>
          <p:nvPr/>
        </p:nvSpPr>
        <p:spPr>
          <a:xfrm>
            <a:off x="971987" y="3780739"/>
            <a:ext cx="210824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Joinville-SC</a:t>
            </a:r>
          </a:p>
        </p:txBody>
      </p:sp>
      <p:sp>
        <p:nvSpPr>
          <p:cNvPr id="24" name="TextBox 24"/>
          <p:cNvSpPr txBox="1"/>
          <p:nvPr/>
        </p:nvSpPr>
        <p:spPr>
          <a:xfrm>
            <a:off x="3870851" y="3744247"/>
            <a:ext cx="304286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São Bento do Sul - SC</a:t>
            </a:r>
          </a:p>
        </p:txBody>
      </p:sp>
      <p:sp>
        <p:nvSpPr>
          <p:cNvPr id="25" name="TextBox 25"/>
          <p:cNvSpPr txBox="1"/>
          <p:nvPr/>
        </p:nvSpPr>
        <p:spPr>
          <a:xfrm>
            <a:off x="928217" y="4402868"/>
            <a:ext cx="270404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dos suíços, 17210 - Costa e Silva</a:t>
            </a:r>
          </a:p>
        </p:txBody>
      </p:sp>
      <p:sp>
        <p:nvSpPr>
          <p:cNvPr id="26" name="TextBox 26"/>
          <p:cNvSpPr txBox="1"/>
          <p:nvPr/>
        </p:nvSpPr>
        <p:spPr>
          <a:xfrm>
            <a:off x="820662" y="4784029"/>
            <a:ext cx="140223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3455-0337</a:t>
            </a:r>
          </a:p>
        </p:txBody>
      </p:sp>
      <p:sp>
        <p:nvSpPr>
          <p:cNvPr id="27" name="TextBox 27"/>
          <p:cNvSpPr txBox="1"/>
          <p:nvPr/>
        </p:nvSpPr>
        <p:spPr>
          <a:xfrm>
            <a:off x="4184286" y="4380331"/>
            <a:ext cx="2289067" cy="408035"/>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Pedro Robl, 13 - Colonial</a:t>
            </a:r>
          </a:p>
          <a:p>
            <a:pPr algn="ctr">
              <a:lnSpc>
                <a:spcPts val="1640"/>
              </a:lnSpc>
            </a:pPr>
            <a:endParaRPr lang="en-US" sz="1171">
              <a:solidFill>
                <a:srgbClr val="000000"/>
              </a:solidFill>
              <a:latin typeface="Montserrat"/>
              <a:ea typeface="Montserrat"/>
              <a:cs typeface="Montserrat"/>
              <a:sym typeface="Montserrat"/>
            </a:endParaRPr>
          </a:p>
        </p:txBody>
      </p:sp>
      <p:sp>
        <p:nvSpPr>
          <p:cNvPr id="28" name="TextBox 28"/>
          <p:cNvSpPr txBox="1"/>
          <p:nvPr/>
        </p:nvSpPr>
        <p:spPr>
          <a:xfrm>
            <a:off x="4000362" y="4786726"/>
            <a:ext cx="1590096" cy="396199"/>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3635-0222</a:t>
            </a:r>
          </a:p>
          <a:p>
            <a:pPr algn="ctr">
              <a:lnSpc>
                <a:spcPts val="1640"/>
              </a:lnSpc>
            </a:pPr>
            <a:endParaRPr lang="en-US" sz="1171">
              <a:solidFill>
                <a:srgbClr val="000000"/>
              </a:solidFill>
              <a:latin typeface="Montserrat"/>
              <a:ea typeface="Montserrat"/>
              <a:cs typeface="Montserrat"/>
              <a:sym typeface="Montserrat"/>
            </a:endParaRPr>
          </a:p>
        </p:txBody>
      </p:sp>
      <p:sp>
        <p:nvSpPr>
          <p:cNvPr id="29" name="TextBox 29"/>
          <p:cNvSpPr txBox="1"/>
          <p:nvPr/>
        </p:nvSpPr>
        <p:spPr>
          <a:xfrm>
            <a:off x="675990" y="5963877"/>
            <a:ext cx="6128010"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Agradecemos a oportunidade e vossa atenção à nossa proposta técnica e comercial referente a fornecimento de equipamentos para geração de ar comprimido.</a:t>
            </a:r>
          </a:p>
          <a:p>
            <a:pPr algn="just">
              <a:lnSpc>
                <a:spcPts val="1679"/>
              </a:lnSpc>
            </a:pPr>
            <a:endParaRPr lang="en-US" sz="1200">
              <a:solidFill>
                <a:srgbClr val="000000"/>
              </a:solidFill>
              <a:latin typeface="Montserrat"/>
              <a:ea typeface="Montserrat"/>
              <a:cs typeface="Montserrat"/>
              <a:sym typeface="Montserrat"/>
            </a:endParaRPr>
          </a:p>
        </p:txBody>
      </p:sp>
      <p:sp>
        <p:nvSpPr>
          <p:cNvPr id="30" name="TextBox 30"/>
          <p:cNvSpPr txBox="1"/>
          <p:nvPr/>
        </p:nvSpPr>
        <p:spPr>
          <a:xfrm>
            <a:off x="675990" y="6923997"/>
            <a:ext cx="6324722" cy="855427"/>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Desde já ficamos à disposição para esclarecimentos de quaisquer dúvidas ou para o fornecimento de informações adicionais que se fizerem necessárias.</a:t>
            </a:r>
          </a:p>
          <a:p>
            <a:pPr>
              <a:lnSpc>
                <a:spcPts val="1675"/>
              </a:lnSpc>
            </a:pPr>
            <a:endParaRPr lang="en-US" sz="1196" b="1">
              <a:solidFill>
                <a:srgbClr val="000000"/>
              </a:solidFill>
              <a:latin typeface="Montserrat Medium"/>
              <a:ea typeface="Montserrat Medium"/>
              <a:cs typeface="Montserrat Medium"/>
              <a:sym typeface="Montserrat Medium"/>
            </a:endParaRPr>
          </a:p>
          <a:p>
            <a:pPr>
              <a:lnSpc>
                <a:spcPts val="1675"/>
              </a:lnSpc>
            </a:pPr>
            <a:endParaRPr lang="en-US" sz="1196" b="1">
              <a:solidFill>
                <a:srgbClr val="000000"/>
              </a:solidFill>
              <a:latin typeface="Montserrat Medium"/>
              <a:ea typeface="Montserrat Medium"/>
              <a:cs typeface="Montserrat Medium"/>
              <a:sym typeface="Montserrat Medium"/>
            </a:endParaRPr>
          </a:p>
        </p:txBody>
      </p:sp>
      <p:sp>
        <p:nvSpPr>
          <p:cNvPr id="31" name="TextBox 31"/>
          <p:cNvSpPr txBox="1"/>
          <p:nvPr/>
        </p:nvSpPr>
        <p:spPr>
          <a:xfrm>
            <a:off x="693027" y="7714707"/>
            <a:ext cx="6324722" cy="1509452"/>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Atenciosamente,</a:t>
            </a:r>
          </a:p>
          <a:p>
            <a:pPr>
              <a:lnSpc>
                <a:spcPts val="1675"/>
              </a:lnSpc>
            </a:pPr>
            <a:endParaRPr lang="en-US" sz="1196">
              <a:solidFill>
                <a:srgbClr val="000000"/>
              </a:solidFill>
              <a:latin typeface="Montserrat Medium"/>
              <a:ea typeface="Montserrat Medium"/>
              <a:cs typeface="Montserrat Medium"/>
              <a:sym typeface="Montserrat Medium"/>
            </a:endParaRPr>
          </a:p>
          <a:p>
            <a:pPr>
              <a:lnSpc>
                <a:spcPts val="1675"/>
              </a:lnSpc>
            </a:pPr>
            <a:r>
              <a:rPr lang="en-US" sz="1196">
                <a:solidFill>
                  <a:srgbClr val="000000"/>
                </a:solidFill>
                <a:latin typeface="Montserrat Medium"/>
                <a:ea typeface="Montserrat Medium"/>
                <a:cs typeface="Montserrat Medium"/>
                <a:sym typeface="Montserrat Medium"/>
              </a:rPr>
              <a:t>Nome Sobrenome</a:t>
            </a:r>
          </a:p>
          <a:p>
            <a:pPr>
              <a:lnSpc>
                <a:spcPts val="1675"/>
              </a:lnSpc>
            </a:pPr>
            <a:r>
              <a:rPr lang="en-US" sz="1196">
                <a:solidFill>
                  <a:srgbClr val="000000"/>
                </a:solidFill>
                <a:latin typeface="Montserrat Medium"/>
                <a:ea typeface="Montserrat Medium"/>
                <a:cs typeface="Montserrat Medium"/>
                <a:sym typeface="Montserrat Medium"/>
              </a:rPr>
              <a:t>Consultor Técnico de Vendas</a:t>
            </a:r>
          </a:p>
          <a:p>
            <a:pPr>
              <a:lnSpc>
                <a:spcPts val="1675"/>
              </a:lnSpc>
            </a:pPr>
            <a:r>
              <a:rPr lang="en-US" sz="1196">
                <a:solidFill>
                  <a:srgbClr val="000000"/>
                </a:solidFill>
                <a:latin typeface="Montserrat Medium"/>
                <a:ea typeface="Montserrat Medium"/>
                <a:cs typeface="Montserrat Medium"/>
                <a:sym typeface="Montserrat Medium"/>
              </a:rPr>
              <a:t>     (47) 00000</a:t>
            </a:r>
          </a:p>
          <a:p>
            <a:pPr>
              <a:lnSpc>
                <a:spcPts val="1675"/>
              </a:lnSpc>
            </a:pPr>
            <a:r>
              <a:rPr lang="en-US" sz="1196" b="1" u="sng">
                <a:solidFill>
                  <a:srgbClr val="000000"/>
                </a:solidFill>
                <a:latin typeface="Montserrat Medium"/>
                <a:ea typeface="Montserrat Medium"/>
                <a:cs typeface="Montserrat Medium"/>
                <a:sym typeface="Montserrat Medium"/>
                <a:hlinkClick r:id="rId7" tooltip="mailto:tavares@evolucaocompressores.com.br"/>
              </a:rPr>
              <a:t>email@evolucaocompressores.com.br</a:t>
            </a:r>
            <a:r>
              <a:rPr lang="en-US" sz="1196" b="1">
                <a:solidFill>
                  <a:srgbClr val="000000"/>
                </a:solidFill>
                <a:latin typeface="Montserrat Medium"/>
                <a:ea typeface="Montserrat Medium"/>
                <a:cs typeface="Montserrat Medium"/>
                <a:sym typeface="Montserrat Medium"/>
              </a:rPr>
              <a:t> </a:t>
            </a:r>
          </a:p>
          <a:p>
            <a:pPr>
              <a:lnSpc>
                <a:spcPts val="1675"/>
              </a:lnSpc>
            </a:pPr>
            <a:endParaRPr lang="en-US" sz="1196" b="1">
              <a:solidFill>
                <a:srgbClr val="000000"/>
              </a:solidFill>
              <a:latin typeface="Montserrat Medium"/>
              <a:ea typeface="Montserrat Medium"/>
              <a:cs typeface="Montserrat Medium"/>
              <a:sym typeface="Montserrat Medium"/>
            </a:endParaRPr>
          </a:p>
        </p:txBody>
      </p:sp>
      <p:pic>
        <p:nvPicPr>
          <p:cNvPr id="36" name="Imagem 35">
            <a:extLst>
              <a:ext uri="{FF2B5EF4-FFF2-40B4-BE49-F238E27FC236}">
                <a16:creationId xmlns:a16="http://schemas.microsoft.com/office/drawing/2014/main" id="{D45A9AA0-0CD1-0BDD-757A-35EB263744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4590" y="63341"/>
            <a:ext cx="7721090" cy="859247"/>
          </a:xfrm>
          <a:prstGeom prst="rect">
            <a:avLst/>
          </a:prstGeom>
        </p:spPr>
      </p:pic>
      <p:grpSp>
        <p:nvGrpSpPr>
          <p:cNvPr id="37" name="Group 8">
            <a:extLst>
              <a:ext uri="{FF2B5EF4-FFF2-40B4-BE49-F238E27FC236}">
                <a16:creationId xmlns:a16="http://schemas.microsoft.com/office/drawing/2014/main" id="{B759946D-2671-2B1B-C8CC-50F6CBEAA6EB}"/>
              </a:ext>
            </a:extLst>
          </p:cNvPr>
          <p:cNvGrpSpPr/>
          <p:nvPr/>
        </p:nvGrpSpPr>
        <p:grpSpPr>
          <a:xfrm>
            <a:off x="26701" y="10531095"/>
            <a:ext cx="7556500" cy="231978"/>
            <a:chOff x="0" y="0"/>
            <a:chExt cx="3047987" cy="131886"/>
          </a:xfrm>
        </p:grpSpPr>
        <p:sp>
          <p:nvSpPr>
            <p:cNvPr id="38" name="Freeform 9">
              <a:extLst>
                <a:ext uri="{FF2B5EF4-FFF2-40B4-BE49-F238E27FC236}">
                  <a16:creationId xmlns:a16="http://schemas.microsoft.com/office/drawing/2014/main" id="{3F618C73-BA98-2F9D-BA3F-38F966DD3ECA}"/>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9" name="TextBox 10">
              <a:extLst>
                <a:ext uri="{FF2B5EF4-FFF2-40B4-BE49-F238E27FC236}">
                  <a16:creationId xmlns:a16="http://schemas.microsoft.com/office/drawing/2014/main" id="{2D11CBD2-039E-6F1D-9F41-91A7C684FE1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7" name="Imagem 6">
            <a:hlinkClick r:id="rId9" tooltip="Visite nosso website"/>
            <a:extLst>
              <a:ext uri="{FF2B5EF4-FFF2-40B4-BE49-F238E27FC236}">
                <a16:creationId xmlns:a16="http://schemas.microsoft.com/office/drawing/2014/main" id="{4EC4B69B-7FDC-9B26-51A6-74C6CB3F0EE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39122" y="9855545"/>
            <a:ext cx="655158" cy="655158"/>
          </a:xfrm>
          <a:prstGeom prst="rect">
            <a:avLst/>
          </a:prstGeom>
        </p:spPr>
      </p:pic>
      <p:pic>
        <p:nvPicPr>
          <p:cNvPr id="8" name="Imagem 7">
            <a:hlinkClick r:id="rId11" tooltip="Vídeo Institucional"/>
            <a:extLst>
              <a:ext uri="{FF2B5EF4-FFF2-40B4-BE49-F238E27FC236}">
                <a16:creationId xmlns:a16="http://schemas.microsoft.com/office/drawing/2014/main" id="{DF8FA64A-F3A2-AC5D-402A-D6DA6020A5C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47610" y="10127227"/>
            <a:ext cx="369574" cy="335547"/>
          </a:xfrm>
          <a:prstGeom prst="rect">
            <a:avLst/>
          </a:prstGeom>
        </p:spPr>
      </p:pic>
      <p:pic>
        <p:nvPicPr>
          <p:cNvPr id="9" name="Imagem 8">
            <a:hlinkClick r:id="rId13"/>
            <a:extLst>
              <a:ext uri="{FF2B5EF4-FFF2-40B4-BE49-F238E27FC236}">
                <a16:creationId xmlns:a16="http://schemas.microsoft.com/office/drawing/2014/main" id="{8EF7701E-EC5C-9A8F-E8C5-A2DCA91E925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92283" y="10121067"/>
            <a:ext cx="322849" cy="322849"/>
          </a:xfrm>
          <a:prstGeom prst="rect">
            <a:avLst/>
          </a:prstGeom>
        </p:spPr>
      </p:pic>
      <p:pic>
        <p:nvPicPr>
          <p:cNvPr id="10" name="Imagem 9">
            <a:hlinkClick r:id="rId15"/>
            <a:extLst>
              <a:ext uri="{FF2B5EF4-FFF2-40B4-BE49-F238E27FC236}">
                <a16:creationId xmlns:a16="http://schemas.microsoft.com/office/drawing/2014/main" id="{5E604FCC-CEA5-27DA-6979-4F0C7C1CF58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15187" y="10121066"/>
            <a:ext cx="322849" cy="322849"/>
          </a:xfrm>
          <a:prstGeom prst="rect">
            <a:avLst/>
          </a:prstGeom>
        </p:spPr>
      </p:pic>
      <p:pic>
        <p:nvPicPr>
          <p:cNvPr id="12" name="Imagem 11">
            <a:hlinkClick r:id="rId17"/>
            <a:extLst>
              <a:ext uri="{FF2B5EF4-FFF2-40B4-BE49-F238E27FC236}">
                <a16:creationId xmlns:a16="http://schemas.microsoft.com/office/drawing/2014/main" id="{C6E490EB-6B55-017D-B905-AD9ACAAF0F8C}"/>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220097" y="10131035"/>
            <a:ext cx="322849" cy="322849"/>
          </a:xfrm>
          <a:prstGeom prst="rect">
            <a:avLst/>
          </a:prstGeom>
        </p:spPr>
      </p:pic>
      <p:pic>
        <p:nvPicPr>
          <p:cNvPr id="32" name="Imagem 31">
            <a:hlinkClick r:id="rId19"/>
            <a:extLst>
              <a:ext uri="{FF2B5EF4-FFF2-40B4-BE49-F238E27FC236}">
                <a16:creationId xmlns:a16="http://schemas.microsoft.com/office/drawing/2014/main" id="{B9088BC3-ACA4-ED40-353A-79A295214D81}"/>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614774" y="10105002"/>
            <a:ext cx="341088" cy="341088"/>
          </a:xfrm>
          <a:prstGeom prst="rect">
            <a:avLst/>
          </a:prstGeom>
        </p:spPr>
      </p:pic>
      <p:sp>
        <p:nvSpPr>
          <p:cNvPr id="34" name="CaixaDeTexto 33">
            <a:extLst>
              <a:ext uri="{FF2B5EF4-FFF2-40B4-BE49-F238E27FC236}">
                <a16:creationId xmlns:a16="http://schemas.microsoft.com/office/drawing/2014/main" id="{CD6CB9C1-001D-6FEB-EAA6-E44EB69091BA}"/>
              </a:ext>
            </a:extLst>
          </p:cNvPr>
          <p:cNvSpPr txBox="1"/>
          <p:nvPr/>
        </p:nvSpPr>
        <p:spPr>
          <a:xfrm>
            <a:off x="4233732" y="9623864"/>
            <a:ext cx="3875314" cy="307777"/>
          </a:xfrm>
          <a:prstGeom prst="rect">
            <a:avLst/>
          </a:prstGeom>
          <a:noFill/>
        </p:spPr>
        <p:txBody>
          <a:bodyPr wrap="square">
            <a:spAutoFit/>
          </a:bodyPr>
          <a:lstStyle/>
          <a:p>
            <a:r>
              <a:rPr lang="pt-BR" sz="1400" b="1">
                <a:latin typeface="Montserrat" panose="00000500000000000000" pitchFamily="2" charset="0"/>
                <a:cs typeface="Aharoni" panose="02010803020104030203" pitchFamily="2" charset="-79"/>
              </a:rPr>
              <a:t>Conecte-se com a gente:</a:t>
            </a:r>
            <a:endParaRPr lang="pt-BR" sz="1400" b="1" dirty="0">
              <a:latin typeface="Montserrat" panose="00000500000000000000" pitchFamily="2" charset="0"/>
              <a:cs typeface="Aharoni" panose="02010803020104030203" pitchFamily="2" charset="-79"/>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207519" y="9709148"/>
            <a:ext cx="2364231" cy="976502"/>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2" name="TextBox 12"/>
          <p:cNvSpPr txBox="1"/>
          <p:nvPr/>
        </p:nvSpPr>
        <p:spPr>
          <a:xfrm>
            <a:off x="207519" y="3709259"/>
            <a:ext cx="7055421" cy="2906950"/>
          </a:xfrm>
          <a:prstGeom prst="rect">
            <a:avLst/>
          </a:prstGeom>
        </p:spPr>
        <p:txBody>
          <a:bodyPr lIns="0" tIns="0" rIns="0" bIns="0" rtlCol="0" anchor="t">
            <a:spAutoFit/>
          </a:bodyPr>
          <a:lstStyle/>
          <a:p>
            <a:pPr marL="300073" lvl="1" indent="-150036">
              <a:lnSpc>
                <a:spcPts val="1945"/>
              </a:lnSpc>
              <a:buFont typeface="Arial"/>
              <a:buChar char="•"/>
            </a:pPr>
            <a:r>
              <a:rPr lang="en-US" sz="1389">
                <a:solidFill>
                  <a:srgbClr val="000000"/>
                </a:solidFill>
                <a:latin typeface="Montserrat"/>
                <a:ea typeface="Montserrat"/>
                <a:cs typeface="Montserrat"/>
                <a:sym typeface="Montserrat"/>
              </a:rPr>
              <a:t>Fundada em 1905 pela fusão da “Ingersoll-SergeantDrillCompany” e “Rand DrillCompany”, empresas que foram fundadas em 1871.</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Headquarters - Davidson, North Carolina – USA.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Listada na bolsa de Nova York desde 1906.</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$14 bilhões valor da companhia.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60.000 funcionários no mundo.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83 fabricas no mundo mais Escritórios Comerciais, Centros de Distrib. e Centros de Serviço.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Canais diretos ou por distribuição, em mais de 100 países.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Marcas fortes: #1 ou #2 em seus respectivos segmentos.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Mais de 108 anos de experiência em inovações e tecnológica.</a:t>
            </a:r>
          </a:p>
          <a:p>
            <a:pPr>
              <a:lnSpc>
                <a:spcPts val="1945"/>
              </a:lnSpc>
            </a:pPr>
            <a:endParaRPr lang="en-US" sz="1389">
              <a:solidFill>
                <a:srgbClr val="000000"/>
              </a:solidFill>
              <a:latin typeface="Montserrat"/>
              <a:ea typeface="Montserrat"/>
              <a:cs typeface="Montserrat"/>
              <a:sym typeface="Montserrat"/>
            </a:endParaRPr>
          </a:p>
        </p:txBody>
      </p:sp>
      <p:sp>
        <p:nvSpPr>
          <p:cNvPr id="13" name="Freeform 13"/>
          <p:cNvSpPr/>
          <p:nvPr/>
        </p:nvSpPr>
        <p:spPr>
          <a:xfrm>
            <a:off x="295862" y="2656015"/>
            <a:ext cx="6967079" cy="786545"/>
          </a:xfrm>
          <a:custGeom>
            <a:avLst/>
            <a:gdLst/>
            <a:ahLst/>
            <a:cxnLst/>
            <a:rect l="l" t="t" r="r" b="b"/>
            <a:pathLst>
              <a:path w="6967079" h="786545">
                <a:moveTo>
                  <a:pt x="0" y="0"/>
                </a:moveTo>
                <a:lnTo>
                  <a:pt x="6967079" y="0"/>
                </a:lnTo>
                <a:lnTo>
                  <a:pt x="6967079" y="786546"/>
                </a:lnTo>
                <a:lnTo>
                  <a:pt x="0" y="786546"/>
                </a:lnTo>
                <a:lnTo>
                  <a:pt x="0" y="0"/>
                </a:lnTo>
                <a:close/>
              </a:path>
            </a:pathLst>
          </a:custGeom>
          <a:blipFill>
            <a:blip r:embed="rId3"/>
            <a:stretch>
              <a:fillRect l="-2760" t="-26627" r="-2392" b="-24730"/>
            </a:stretch>
          </a:blipFill>
        </p:spPr>
      </p:sp>
      <p:sp>
        <p:nvSpPr>
          <p:cNvPr id="14" name="Freeform 14"/>
          <p:cNvSpPr/>
          <p:nvPr/>
        </p:nvSpPr>
        <p:spPr>
          <a:xfrm>
            <a:off x="323514" y="6799514"/>
            <a:ext cx="3268773" cy="2177820"/>
          </a:xfrm>
          <a:custGeom>
            <a:avLst/>
            <a:gdLst/>
            <a:ahLst/>
            <a:cxnLst/>
            <a:rect l="l" t="t" r="r" b="b"/>
            <a:pathLst>
              <a:path w="3268773" h="2177820">
                <a:moveTo>
                  <a:pt x="0" y="0"/>
                </a:moveTo>
                <a:lnTo>
                  <a:pt x="3268773" y="0"/>
                </a:lnTo>
                <a:lnTo>
                  <a:pt x="3268773" y="2177820"/>
                </a:lnTo>
                <a:lnTo>
                  <a:pt x="0" y="2177820"/>
                </a:lnTo>
                <a:lnTo>
                  <a:pt x="0" y="0"/>
                </a:lnTo>
                <a:close/>
              </a:path>
            </a:pathLst>
          </a:custGeom>
          <a:blipFill>
            <a:blip r:embed="rId4"/>
            <a:stretch>
              <a:fillRect/>
            </a:stretch>
          </a:blipFill>
        </p:spPr>
      </p:sp>
      <p:sp>
        <p:nvSpPr>
          <p:cNvPr id="15" name="Freeform 15"/>
          <p:cNvSpPr/>
          <p:nvPr/>
        </p:nvSpPr>
        <p:spPr>
          <a:xfrm>
            <a:off x="3685471" y="6829991"/>
            <a:ext cx="3577469" cy="2147345"/>
          </a:xfrm>
          <a:custGeom>
            <a:avLst/>
            <a:gdLst/>
            <a:ahLst/>
            <a:cxnLst/>
            <a:rect l="l" t="t" r="r" b="b"/>
            <a:pathLst>
              <a:path w="3577469" h="2147345">
                <a:moveTo>
                  <a:pt x="0" y="0"/>
                </a:moveTo>
                <a:lnTo>
                  <a:pt x="3577470" y="0"/>
                </a:lnTo>
                <a:lnTo>
                  <a:pt x="3577470" y="2147345"/>
                </a:lnTo>
                <a:lnTo>
                  <a:pt x="0" y="2147345"/>
                </a:lnTo>
                <a:lnTo>
                  <a:pt x="0" y="0"/>
                </a:lnTo>
                <a:close/>
              </a:path>
            </a:pathLst>
          </a:custGeom>
          <a:blipFill>
            <a:blip r:embed="rId5"/>
            <a:stretch>
              <a:fillRect l="-17904" r="-719"/>
            </a:stretch>
          </a:blipFill>
        </p:spPr>
      </p:sp>
      <p:sp>
        <p:nvSpPr>
          <p:cNvPr id="17" name="TextBox 17"/>
          <p:cNvSpPr txBox="1"/>
          <p:nvPr/>
        </p:nvSpPr>
        <p:spPr>
          <a:xfrm>
            <a:off x="375831" y="1246620"/>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INGERSOLLL RAND NO MUNDO</a:t>
            </a:r>
          </a:p>
        </p:txBody>
      </p:sp>
      <p:sp>
        <p:nvSpPr>
          <p:cNvPr id="18" name="TextBox 18"/>
          <p:cNvSpPr txBox="1"/>
          <p:nvPr/>
        </p:nvSpPr>
        <p:spPr>
          <a:xfrm>
            <a:off x="375831" y="1686040"/>
            <a:ext cx="6639246" cy="956993"/>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Pioneira na tecnologia de compressores a parafuso no mundo e em compressores com inversor de frequência, criou e patenteou a tecnologia HPM aplicada em seus compressores.</a:t>
            </a:r>
          </a:p>
          <a:p>
            <a:pPr algn="just">
              <a:lnSpc>
                <a:spcPts val="1913"/>
              </a:lnSpc>
            </a:pPr>
            <a:endParaRPr lang="en-US" sz="1367">
              <a:solidFill>
                <a:srgbClr val="000000"/>
              </a:solidFill>
              <a:latin typeface="Montserrat"/>
              <a:ea typeface="Montserrat"/>
              <a:cs typeface="Montserrat"/>
              <a:sym typeface="Montserrat"/>
            </a:endParaRPr>
          </a:p>
        </p:txBody>
      </p:sp>
      <p:sp>
        <p:nvSpPr>
          <p:cNvPr id="19" name="TextBox 19"/>
          <p:cNvSpPr txBox="1"/>
          <p:nvPr/>
        </p:nvSpPr>
        <p:spPr>
          <a:xfrm>
            <a:off x="3685471" y="9053536"/>
            <a:ext cx="3852989" cy="421269"/>
          </a:xfrm>
          <a:prstGeom prst="rect">
            <a:avLst/>
          </a:prstGeom>
        </p:spPr>
        <p:txBody>
          <a:bodyPr lIns="0" tIns="0" rIns="0" bIns="0" rtlCol="0" anchor="t">
            <a:spAutoFit/>
          </a:bodyPr>
          <a:lstStyle/>
          <a:p>
            <a:pPr>
              <a:lnSpc>
                <a:spcPts val="1679"/>
              </a:lnSpc>
            </a:pPr>
            <a:r>
              <a:rPr lang="en-US" sz="1200">
                <a:solidFill>
                  <a:srgbClr val="000000"/>
                </a:solidFill>
                <a:latin typeface="Open Sans"/>
                <a:ea typeface="Open Sans"/>
                <a:cs typeface="Open Sans"/>
                <a:sym typeface="Open Sans"/>
              </a:rPr>
              <a:t>Sede - Davidson, North Carolina – USA</a:t>
            </a:r>
          </a:p>
          <a:p>
            <a:pPr>
              <a:lnSpc>
                <a:spcPts val="1679"/>
              </a:lnSpc>
            </a:pPr>
            <a:endParaRPr lang="en-US" sz="1200">
              <a:solidFill>
                <a:srgbClr val="000000"/>
              </a:solidFill>
              <a:latin typeface="Open Sans"/>
              <a:ea typeface="Open Sans"/>
              <a:cs typeface="Open Sans"/>
              <a:sym typeface="Open Sans"/>
            </a:endParaRPr>
          </a:p>
        </p:txBody>
      </p:sp>
      <p:sp>
        <p:nvSpPr>
          <p:cNvPr id="20" name="TextBox 20"/>
          <p:cNvSpPr txBox="1"/>
          <p:nvPr/>
        </p:nvSpPr>
        <p:spPr>
          <a:xfrm>
            <a:off x="409731" y="9053536"/>
            <a:ext cx="3039082" cy="421269"/>
          </a:xfrm>
          <a:prstGeom prst="rect">
            <a:avLst/>
          </a:prstGeom>
        </p:spPr>
        <p:txBody>
          <a:bodyPr lIns="0" tIns="0" rIns="0" bIns="0" rtlCol="0" anchor="t">
            <a:spAutoFit/>
          </a:bodyPr>
          <a:lstStyle/>
          <a:p>
            <a:pPr algn="ctr">
              <a:lnSpc>
                <a:spcPts val="1679"/>
              </a:lnSpc>
            </a:pPr>
            <a:r>
              <a:rPr lang="en-US" sz="1200">
                <a:solidFill>
                  <a:srgbClr val="000000"/>
                </a:solidFill>
                <a:latin typeface="Open Sans"/>
                <a:ea typeface="Open Sans"/>
                <a:cs typeface="Open Sans"/>
                <a:sym typeface="Open Sans"/>
              </a:rPr>
              <a:t>Unidade produtiva - Campinas, SP - Brasil</a:t>
            </a:r>
          </a:p>
          <a:p>
            <a:pPr algn="ctr">
              <a:lnSpc>
                <a:spcPts val="1679"/>
              </a:lnSpc>
            </a:pPr>
            <a:endParaRPr lang="en-US" sz="1200">
              <a:solidFill>
                <a:srgbClr val="000000"/>
              </a:solidFill>
              <a:latin typeface="Open Sans"/>
              <a:ea typeface="Open Sans"/>
              <a:cs typeface="Open Sans"/>
              <a:sym typeface="Open Sans"/>
            </a:endParaRPr>
          </a:p>
        </p:txBody>
      </p:sp>
      <p:pic>
        <p:nvPicPr>
          <p:cNvPr id="26" name="Imagem 25">
            <a:extLst>
              <a:ext uri="{FF2B5EF4-FFF2-40B4-BE49-F238E27FC236}">
                <a16:creationId xmlns:a16="http://schemas.microsoft.com/office/drawing/2014/main" id="{5D3656DF-3CBB-AF01-27EF-B505A684B6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50" y="82102"/>
            <a:ext cx="7722608" cy="859247"/>
          </a:xfrm>
          <a:prstGeom prst="rect">
            <a:avLst/>
          </a:prstGeom>
        </p:spPr>
      </p:pic>
      <p:grpSp>
        <p:nvGrpSpPr>
          <p:cNvPr id="7" name="Group 8">
            <a:extLst>
              <a:ext uri="{FF2B5EF4-FFF2-40B4-BE49-F238E27FC236}">
                <a16:creationId xmlns:a16="http://schemas.microsoft.com/office/drawing/2014/main" id="{F8F0281F-647A-7631-D129-6D199F717ACD}"/>
              </a:ext>
            </a:extLst>
          </p:cNvPr>
          <p:cNvGrpSpPr/>
          <p:nvPr/>
        </p:nvGrpSpPr>
        <p:grpSpPr>
          <a:xfrm>
            <a:off x="0" y="10450326"/>
            <a:ext cx="7556500" cy="298993"/>
            <a:chOff x="0" y="-38100"/>
            <a:chExt cx="3047987" cy="169986"/>
          </a:xfrm>
        </p:grpSpPr>
        <p:sp>
          <p:nvSpPr>
            <p:cNvPr id="8" name="Freeform 9">
              <a:extLst>
                <a:ext uri="{FF2B5EF4-FFF2-40B4-BE49-F238E27FC236}">
                  <a16:creationId xmlns:a16="http://schemas.microsoft.com/office/drawing/2014/main" id="{B55EDCB0-A367-A5E7-76F6-845E8BCB692F}"/>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txBody>
            <a:bodyPr/>
            <a:lstStyle/>
            <a:p>
              <a:endParaRPr lang="pt-BR"/>
            </a:p>
          </p:txBody>
        </p:sp>
        <p:sp>
          <p:nvSpPr>
            <p:cNvPr id="9" name="TextBox 10">
              <a:extLst>
                <a:ext uri="{FF2B5EF4-FFF2-40B4-BE49-F238E27FC236}">
                  <a16:creationId xmlns:a16="http://schemas.microsoft.com/office/drawing/2014/main" id="{F50C3910-E97C-577A-D5F5-384A18080C6B}"/>
                </a:ext>
              </a:extLst>
            </p:cNvPr>
            <p:cNvSpPr txBox="1"/>
            <p:nvPr/>
          </p:nvSpPr>
          <p:spPr>
            <a:xfrm>
              <a:off x="0" y="-38100"/>
              <a:ext cx="3047987" cy="169986"/>
            </a:xfrm>
            <a:prstGeom prst="rect">
              <a:avLst/>
            </a:prstGeom>
          </p:spPr>
          <p:txBody>
            <a:bodyPr lIns="45156" tIns="45156" rIns="45156" bIns="4515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40"/>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3"/>
          <p:cNvSpPr/>
          <p:nvPr/>
        </p:nvSpPr>
        <p:spPr>
          <a:xfrm>
            <a:off x="1096525" y="2452247"/>
            <a:ext cx="5342421" cy="7243960"/>
          </a:xfrm>
          <a:custGeom>
            <a:avLst/>
            <a:gdLst/>
            <a:ahLst/>
            <a:cxnLst/>
            <a:rect l="l" t="t" r="r" b="b"/>
            <a:pathLst>
              <a:path w="5342421" h="7243960">
                <a:moveTo>
                  <a:pt x="0" y="0"/>
                </a:moveTo>
                <a:lnTo>
                  <a:pt x="5342420" y="0"/>
                </a:lnTo>
                <a:lnTo>
                  <a:pt x="5342420" y="7243961"/>
                </a:lnTo>
                <a:lnTo>
                  <a:pt x="0" y="7243961"/>
                </a:lnTo>
                <a:lnTo>
                  <a:pt x="0" y="0"/>
                </a:lnTo>
                <a:close/>
              </a:path>
            </a:pathLst>
          </a:custGeom>
          <a:blipFill>
            <a:blip r:embed="rId2"/>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golian Baiti" panose="03000500000000000000" pitchFamily="66" charset="0"/>
                <a:sym typeface="Montserrat Bold"/>
              </a:rPr>
              <a:t>NOVA INGERSOLL RAND</a:t>
            </a:r>
          </a:p>
        </p:txBody>
      </p:sp>
      <p:sp>
        <p:nvSpPr>
          <p:cNvPr id="15" name="TextBox 15"/>
          <p:cNvSpPr txBox="1"/>
          <p:nvPr/>
        </p:nvSpPr>
        <p:spPr>
          <a:xfrm>
            <a:off x="494992" y="1639245"/>
            <a:ext cx="6639246" cy="70822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O vasto portfólio de produtos inclui marcas de forte legado, como Gardner Denver, Ingersoll Rand, Champion e outras marcas industriais:</a:t>
            </a:r>
          </a:p>
          <a:p>
            <a:pPr algn="just">
              <a:lnSpc>
                <a:spcPts val="1913"/>
              </a:lnSpc>
            </a:pPr>
            <a:endParaRPr lang="en-US" sz="1367">
              <a:solidFill>
                <a:srgbClr val="000000"/>
              </a:solidFill>
              <a:latin typeface="Montserrat"/>
              <a:ea typeface="Montserrat"/>
              <a:cs typeface="Montserrat"/>
              <a:sym typeface="Montserrat"/>
            </a:endParaRPr>
          </a:p>
        </p:txBody>
      </p:sp>
      <p:pic>
        <p:nvPicPr>
          <p:cNvPr id="17" name="Imagem 16">
            <a:extLst>
              <a:ext uri="{FF2B5EF4-FFF2-40B4-BE49-F238E27FC236}">
                <a16:creationId xmlns:a16="http://schemas.microsoft.com/office/drawing/2014/main" id="{42A405EF-683D-AF2E-1F26-5C7309CC27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508" y="-17839"/>
            <a:ext cx="7757008" cy="859247"/>
          </a:xfrm>
          <a:prstGeom prst="rect">
            <a:avLst/>
          </a:prstGeom>
        </p:spPr>
      </p:pic>
      <p:sp>
        <p:nvSpPr>
          <p:cNvPr id="8" name="Freeform 11">
            <a:extLst>
              <a:ext uri="{FF2B5EF4-FFF2-40B4-BE49-F238E27FC236}">
                <a16:creationId xmlns:a16="http://schemas.microsoft.com/office/drawing/2014/main" id="{1F8FB932-2EF5-3DF0-321C-B62F12C9D104}"/>
              </a:ext>
            </a:extLst>
          </p:cNvPr>
          <p:cNvSpPr/>
          <p:nvPr/>
        </p:nvSpPr>
        <p:spPr>
          <a:xfrm>
            <a:off x="435248" y="9707937"/>
            <a:ext cx="2364231" cy="976502"/>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4"/>
            <a:stretch>
              <a:fillRect/>
            </a:stretch>
          </a:blipFill>
        </p:spPr>
      </p:sp>
      <p:grpSp>
        <p:nvGrpSpPr>
          <p:cNvPr id="7" name="Group 8">
            <a:extLst>
              <a:ext uri="{FF2B5EF4-FFF2-40B4-BE49-F238E27FC236}">
                <a16:creationId xmlns:a16="http://schemas.microsoft.com/office/drawing/2014/main" id="{418FDBA1-DF8F-CEA9-7C91-65D78750C4EB}"/>
              </a:ext>
            </a:extLst>
          </p:cNvPr>
          <p:cNvGrpSpPr/>
          <p:nvPr/>
        </p:nvGrpSpPr>
        <p:grpSpPr>
          <a:xfrm>
            <a:off x="0" y="10450326"/>
            <a:ext cx="7556500" cy="298993"/>
            <a:chOff x="0" y="-38100"/>
            <a:chExt cx="3047987" cy="169986"/>
          </a:xfrm>
        </p:grpSpPr>
        <p:sp>
          <p:nvSpPr>
            <p:cNvPr id="11" name="Freeform 9">
              <a:extLst>
                <a:ext uri="{FF2B5EF4-FFF2-40B4-BE49-F238E27FC236}">
                  <a16:creationId xmlns:a16="http://schemas.microsoft.com/office/drawing/2014/main" id="{39402534-480B-EE0E-7680-84BB3722A4EB}"/>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txBody>
            <a:bodyPr/>
            <a:lstStyle/>
            <a:p>
              <a:endParaRPr lang="pt-BR"/>
            </a:p>
          </p:txBody>
        </p:sp>
        <p:sp>
          <p:nvSpPr>
            <p:cNvPr id="12" name="TextBox 10">
              <a:extLst>
                <a:ext uri="{FF2B5EF4-FFF2-40B4-BE49-F238E27FC236}">
                  <a16:creationId xmlns:a16="http://schemas.microsoft.com/office/drawing/2014/main" id="{9F5E098C-FCAD-E910-E75B-2E648CBBEBB6}"/>
                </a:ext>
              </a:extLst>
            </p:cNvPr>
            <p:cNvSpPr txBox="1"/>
            <p:nvPr/>
          </p:nvSpPr>
          <p:spPr>
            <a:xfrm>
              <a:off x="0" y="-38100"/>
              <a:ext cx="3047987" cy="169986"/>
            </a:xfrm>
            <a:prstGeom prst="rect">
              <a:avLst/>
            </a:prstGeom>
          </p:spPr>
          <p:txBody>
            <a:bodyPr lIns="45156" tIns="45156" rIns="45156" bIns="4515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4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3"/>
          <p:cNvSpPr/>
          <p:nvPr/>
        </p:nvSpPr>
        <p:spPr>
          <a:xfrm>
            <a:off x="463242" y="2042902"/>
            <a:ext cx="6538758" cy="6785504"/>
          </a:xfrm>
          <a:custGeom>
            <a:avLst/>
            <a:gdLst/>
            <a:ahLst/>
            <a:cxnLst/>
            <a:rect l="l" t="t" r="r" b="b"/>
            <a:pathLst>
              <a:path w="6538758" h="6785504">
                <a:moveTo>
                  <a:pt x="0" y="0"/>
                </a:moveTo>
                <a:lnTo>
                  <a:pt x="6538759" y="0"/>
                </a:lnTo>
                <a:lnTo>
                  <a:pt x="6538759" y="6785504"/>
                </a:lnTo>
                <a:lnTo>
                  <a:pt x="0" y="6785504"/>
                </a:lnTo>
                <a:lnTo>
                  <a:pt x="0" y="0"/>
                </a:lnTo>
                <a:close/>
              </a:path>
            </a:pathLst>
          </a:custGeom>
          <a:blipFill>
            <a:blip r:embed="rId2"/>
            <a:stretch>
              <a:fillRect/>
            </a:stretch>
          </a:blipFill>
        </p:spPr>
      </p:sp>
      <p:sp>
        <p:nvSpPr>
          <p:cNvPr id="14" name="TextBox 14"/>
          <p:cNvSpPr txBox="1"/>
          <p:nvPr/>
        </p:nvSpPr>
        <p:spPr>
          <a:xfrm>
            <a:off x="494992" y="1082845"/>
            <a:ext cx="6767950" cy="361509"/>
          </a:xfrm>
          <a:prstGeom prst="rect">
            <a:avLst/>
          </a:prstGeom>
        </p:spPr>
        <p:txBody>
          <a:bodyPr wrap="square" lIns="0" tIns="0" rIns="0" bIns="0" rtlCol="0" anchor="t">
            <a:spAutoFit/>
          </a:bodyPr>
          <a:lstStyle/>
          <a:p>
            <a:pPr>
              <a:lnSpc>
                <a:spcPts val="3080"/>
              </a:lnSpc>
            </a:pPr>
            <a:r>
              <a:rPr lang="en-US" b="1">
                <a:solidFill>
                  <a:srgbClr val="6F6F6F"/>
                </a:solidFill>
                <a:latin typeface="Montserrat" panose="00000500000000000000" pitchFamily="2" charset="0"/>
                <a:ea typeface="Montserrat Bold"/>
                <a:cs typeface="Montserrat Bold"/>
                <a:sym typeface="Montserrat Bold"/>
              </a:rPr>
              <a:t>CASES DE SUCESSO COM EVOLUÇÃO COMPRESSORES</a:t>
            </a:r>
          </a:p>
        </p:txBody>
      </p:sp>
      <p:pic>
        <p:nvPicPr>
          <p:cNvPr id="20" name="Imagem 19">
            <a:extLst>
              <a:ext uri="{FF2B5EF4-FFF2-40B4-BE49-F238E27FC236}">
                <a16:creationId xmlns:a16="http://schemas.microsoft.com/office/drawing/2014/main" id="{236429DE-A47B-D23B-4EEC-C447CB2B3B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70" y="39940"/>
            <a:ext cx="7870870" cy="859247"/>
          </a:xfrm>
          <a:prstGeom prst="rect">
            <a:avLst/>
          </a:prstGeom>
        </p:spPr>
      </p:pic>
      <p:sp>
        <p:nvSpPr>
          <p:cNvPr id="7" name="Freeform 11">
            <a:extLst>
              <a:ext uri="{FF2B5EF4-FFF2-40B4-BE49-F238E27FC236}">
                <a16:creationId xmlns:a16="http://schemas.microsoft.com/office/drawing/2014/main" id="{D80013FF-DD8E-1428-0EEA-593F15331F8C}"/>
              </a:ext>
            </a:extLst>
          </p:cNvPr>
          <p:cNvSpPr/>
          <p:nvPr/>
        </p:nvSpPr>
        <p:spPr>
          <a:xfrm>
            <a:off x="328483" y="9667910"/>
            <a:ext cx="2364231" cy="976502"/>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4"/>
            <a:stretch>
              <a:fillRect/>
            </a:stretch>
          </a:blipFill>
        </p:spPr>
      </p:sp>
      <p:grpSp>
        <p:nvGrpSpPr>
          <p:cNvPr id="11" name="Group 8">
            <a:extLst>
              <a:ext uri="{FF2B5EF4-FFF2-40B4-BE49-F238E27FC236}">
                <a16:creationId xmlns:a16="http://schemas.microsoft.com/office/drawing/2014/main" id="{7D5DCE94-D653-4637-4776-862AAE39E33E}"/>
              </a:ext>
            </a:extLst>
          </p:cNvPr>
          <p:cNvGrpSpPr/>
          <p:nvPr/>
        </p:nvGrpSpPr>
        <p:grpSpPr>
          <a:xfrm>
            <a:off x="0" y="10450326"/>
            <a:ext cx="7556500" cy="298993"/>
            <a:chOff x="0" y="-38100"/>
            <a:chExt cx="3047987" cy="169986"/>
          </a:xfrm>
        </p:grpSpPr>
        <p:sp>
          <p:nvSpPr>
            <p:cNvPr id="12" name="Freeform 9">
              <a:extLst>
                <a:ext uri="{FF2B5EF4-FFF2-40B4-BE49-F238E27FC236}">
                  <a16:creationId xmlns:a16="http://schemas.microsoft.com/office/drawing/2014/main" id="{ABFD1FFD-E4BB-5AC5-728C-DE0E51013F0E}"/>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txBody>
            <a:bodyPr/>
            <a:lstStyle/>
            <a:p>
              <a:endParaRPr lang="pt-BR"/>
            </a:p>
          </p:txBody>
        </p:sp>
        <p:sp>
          <p:nvSpPr>
            <p:cNvPr id="15" name="TextBox 10">
              <a:extLst>
                <a:ext uri="{FF2B5EF4-FFF2-40B4-BE49-F238E27FC236}">
                  <a16:creationId xmlns:a16="http://schemas.microsoft.com/office/drawing/2014/main" id="{C5849FBB-2594-80FB-DFB9-01CEAB239D2B}"/>
                </a:ext>
              </a:extLst>
            </p:cNvPr>
            <p:cNvSpPr txBox="1"/>
            <p:nvPr/>
          </p:nvSpPr>
          <p:spPr>
            <a:xfrm>
              <a:off x="0" y="-38100"/>
              <a:ext cx="3047987" cy="169986"/>
            </a:xfrm>
            <a:prstGeom prst="rect">
              <a:avLst/>
            </a:prstGeom>
          </p:spPr>
          <p:txBody>
            <a:bodyPr lIns="45156" tIns="45156" rIns="45156" bIns="4515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40"/>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3"/>
          <p:cNvSpPr/>
          <p:nvPr/>
        </p:nvSpPr>
        <p:spPr>
          <a:xfrm>
            <a:off x="404460" y="2291343"/>
            <a:ext cx="601470" cy="502210"/>
          </a:xfrm>
          <a:custGeom>
            <a:avLst/>
            <a:gdLst/>
            <a:ahLst/>
            <a:cxnLst/>
            <a:rect l="l" t="t" r="r" b="b"/>
            <a:pathLst>
              <a:path w="601470" h="601470">
                <a:moveTo>
                  <a:pt x="0" y="0"/>
                </a:moveTo>
                <a:lnTo>
                  <a:pt x="601471" y="0"/>
                </a:lnTo>
                <a:lnTo>
                  <a:pt x="601471" y="601470"/>
                </a:lnTo>
                <a:lnTo>
                  <a:pt x="0" y="601470"/>
                </a:lnTo>
                <a:lnTo>
                  <a:pt x="0" y="0"/>
                </a:lnTo>
                <a:close/>
              </a:path>
            </a:pathLst>
          </a:custGeom>
          <a:blipFill>
            <a:blip r:embed="rId3"/>
            <a:stretch>
              <a:fillRect/>
            </a:stretch>
          </a:blipFill>
        </p:spPr>
      </p:sp>
      <p:sp>
        <p:nvSpPr>
          <p:cNvPr id="15" name="TextBox 15"/>
          <p:cNvSpPr txBox="1"/>
          <p:nvPr/>
        </p:nvSpPr>
        <p:spPr>
          <a:xfrm>
            <a:off x="494992" y="901870"/>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ITEM 01:</a:t>
            </a:r>
          </a:p>
        </p:txBody>
      </p:sp>
      <p:sp>
        <p:nvSpPr>
          <p:cNvPr id="16" name="TextBox 16"/>
          <p:cNvSpPr txBox="1"/>
          <p:nvPr/>
        </p:nvSpPr>
        <p:spPr>
          <a:xfrm>
            <a:off x="404460" y="1419891"/>
            <a:ext cx="3671689" cy="570862"/>
          </a:xfrm>
          <a:prstGeom prst="rect">
            <a:avLst/>
          </a:prstGeom>
        </p:spPr>
        <p:txBody>
          <a:bodyPr lIns="0" tIns="0" rIns="0" bIns="0" rtlCol="0" anchor="t">
            <a:spAutoFit/>
          </a:bodyPr>
          <a:lstStyle/>
          <a:p>
            <a:pPr lvl="0"/>
            <a:r>
              <a:rPr lang="pt-BR" sz="1200">
                <a:solidFill>
                  <a:srgbClr val="595959"/>
                </a:solidFill>
                <a:latin typeface="Montserrat" panose="00000500000000000000" pitchFamily="2" charset="0"/>
                <a:ea typeface="Arial"/>
                <a:cs typeface="Arial"/>
                <a:sym typeface="Arial"/>
              </a:rPr>
              <a:t>Compressor Ingersoll Rand®</a:t>
            </a:r>
            <a:endParaRPr lang="pt-BR" sz="1200">
              <a:latin typeface="Montserrat" panose="00000500000000000000" pitchFamily="2" charset="0"/>
            </a:endParaRPr>
          </a:p>
          <a:p>
            <a:pPr lvl="0"/>
            <a:r>
              <a:rPr lang="pt-BR" sz="1200">
                <a:solidFill>
                  <a:srgbClr val="595959"/>
                </a:solidFill>
                <a:latin typeface="Montserrat" panose="00000500000000000000" pitchFamily="2" charset="0"/>
                <a:ea typeface="Arial"/>
                <a:cs typeface="Arial"/>
                <a:sym typeface="Arial"/>
              </a:rPr>
              <a:t>Modelo:</a:t>
            </a:r>
            <a:r>
              <a:rPr lang="en-US" sz="1200">
                <a:solidFill>
                  <a:srgbClr val="000000"/>
                </a:solidFill>
                <a:latin typeface="Montserrat" panose="00000500000000000000" pitchFamily="2" charset="0"/>
                <a:ea typeface="Montserrat"/>
                <a:cs typeface="Montserrat"/>
                <a:sym typeface="Montserrat"/>
              </a:rPr>
              <a:t> </a:t>
            </a:r>
          </a:p>
          <a:p>
            <a:pPr algn="just">
              <a:lnSpc>
                <a:spcPts val="1679"/>
              </a:lnSpc>
            </a:pPr>
            <a:endParaRPr lang="en-US" sz="1200">
              <a:solidFill>
                <a:srgbClr val="000000"/>
              </a:solidFill>
              <a:latin typeface="Montserrat"/>
              <a:ea typeface="Montserrat"/>
              <a:cs typeface="Montserrat"/>
              <a:sym typeface="Montserrat"/>
            </a:endParaRPr>
          </a:p>
        </p:txBody>
      </p:sp>
      <p:sp>
        <p:nvSpPr>
          <p:cNvPr id="17" name="TextBox 17"/>
          <p:cNvSpPr txBox="1"/>
          <p:nvPr/>
        </p:nvSpPr>
        <p:spPr>
          <a:xfrm>
            <a:off x="1044345" y="2335607"/>
            <a:ext cx="2200505" cy="708228"/>
          </a:xfrm>
          <a:prstGeom prst="rect">
            <a:avLst/>
          </a:prstGeom>
        </p:spPr>
        <p:txBody>
          <a:bodyPr wrap="square"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Clique </a:t>
            </a:r>
            <a:r>
              <a:rPr lang="en-US" sz="1367" u="sng">
                <a:solidFill>
                  <a:srgbClr val="000000"/>
                </a:solidFill>
                <a:latin typeface="Montserrat"/>
                <a:ea typeface="Montserrat"/>
                <a:cs typeface="Montserrat"/>
                <a:sym typeface="Montserrat"/>
                <a:hlinkClick r:id="rId4" tooltip="https://drive.google.com/file/d/1qvswWTnSpSY-OKvazrC-aJ8r1c-cV4j2/view?usp=sharing"/>
              </a:rPr>
              <a:t>aqui</a:t>
            </a:r>
            <a:r>
              <a:rPr lang="en-US" sz="1367">
                <a:solidFill>
                  <a:srgbClr val="000000"/>
                </a:solidFill>
                <a:latin typeface="Montserrat"/>
                <a:ea typeface="Montserrat"/>
                <a:cs typeface="Montserrat"/>
                <a:sym typeface="Montserrat"/>
              </a:rPr>
              <a:t> ou aproxime a câmera do seu celular</a:t>
            </a:r>
          </a:p>
          <a:p>
            <a:pPr algn="just">
              <a:lnSpc>
                <a:spcPts val="1913"/>
              </a:lnSpc>
            </a:pPr>
            <a:endParaRPr lang="en-US" sz="1367">
              <a:solidFill>
                <a:srgbClr val="000000"/>
              </a:solidFill>
              <a:latin typeface="Montserrat"/>
              <a:ea typeface="Montserrat"/>
              <a:cs typeface="Montserrat"/>
              <a:sym typeface="Montserrat"/>
            </a:endParaRPr>
          </a:p>
        </p:txBody>
      </p:sp>
      <p:pic>
        <p:nvPicPr>
          <p:cNvPr id="25" name="Imagem 24">
            <a:extLst>
              <a:ext uri="{FF2B5EF4-FFF2-40B4-BE49-F238E27FC236}">
                <a16:creationId xmlns:a16="http://schemas.microsoft.com/office/drawing/2014/main" id="{9D56EE99-3254-F412-5942-7134C214F9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1615" y="-91506"/>
            <a:ext cx="7842011" cy="859247"/>
          </a:xfrm>
          <a:prstGeom prst="rect">
            <a:avLst/>
          </a:prstGeom>
        </p:spPr>
      </p:pic>
      <p:sp>
        <p:nvSpPr>
          <p:cNvPr id="7" name="TextBox 16">
            <a:extLst>
              <a:ext uri="{FF2B5EF4-FFF2-40B4-BE49-F238E27FC236}">
                <a16:creationId xmlns:a16="http://schemas.microsoft.com/office/drawing/2014/main" id="{4ECFA4D8-0203-24D5-F6F2-696C3434E373}"/>
              </a:ext>
            </a:extLst>
          </p:cNvPr>
          <p:cNvSpPr txBox="1"/>
          <p:nvPr/>
        </p:nvSpPr>
        <p:spPr>
          <a:xfrm>
            <a:off x="523723" y="2108557"/>
            <a:ext cx="3671689" cy="386196"/>
          </a:xfrm>
          <a:prstGeom prst="rect">
            <a:avLst/>
          </a:prstGeom>
        </p:spPr>
        <p:txBody>
          <a:bodyPr lIns="0" tIns="0" rIns="0" bIns="0" rtlCol="0" anchor="t">
            <a:spAutoFit/>
          </a:bodyPr>
          <a:lstStyle/>
          <a:p>
            <a:pPr lvl="0"/>
            <a:r>
              <a:rPr lang="pt-BR" sz="1200">
                <a:solidFill>
                  <a:srgbClr val="595959"/>
                </a:solidFill>
                <a:latin typeface="Montserrat" panose="00000500000000000000" pitchFamily="2" charset="0"/>
                <a:ea typeface="Arial"/>
                <a:cs typeface="Arial"/>
                <a:sym typeface="Arial"/>
              </a:rPr>
              <a:t>Consulte nosso catálogo:</a:t>
            </a:r>
            <a:endParaRPr lang="en-US" sz="1200">
              <a:solidFill>
                <a:srgbClr val="000000"/>
              </a:solidFill>
              <a:latin typeface="Montserrat" panose="00000500000000000000" pitchFamily="2" charset="0"/>
              <a:ea typeface="Montserrat"/>
              <a:cs typeface="Montserrat"/>
              <a:sym typeface="Montserrat"/>
            </a:endParaRPr>
          </a:p>
          <a:p>
            <a:pPr algn="just">
              <a:lnSpc>
                <a:spcPts val="1679"/>
              </a:lnSpc>
            </a:pPr>
            <a:endParaRPr lang="en-US" sz="1200">
              <a:solidFill>
                <a:srgbClr val="000000"/>
              </a:solidFill>
              <a:latin typeface="Montserrat"/>
              <a:ea typeface="Montserrat"/>
              <a:cs typeface="Montserrat"/>
              <a:sym typeface="Montserrat"/>
            </a:endParaRPr>
          </a:p>
        </p:txBody>
      </p:sp>
      <p:sp>
        <p:nvSpPr>
          <p:cNvPr id="8" name="Freeform 11">
            <a:extLst>
              <a:ext uri="{FF2B5EF4-FFF2-40B4-BE49-F238E27FC236}">
                <a16:creationId xmlns:a16="http://schemas.microsoft.com/office/drawing/2014/main" id="{1CE739BC-4EF9-5878-248F-44650CDDA067}"/>
              </a:ext>
            </a:extLst>
          </p:cNvPr>
          <p:cNvSpPr/>
          <p:nvPr/>
        </p:nvSpPr>
        <p:spPr>
          <a:xfrm>
            <a:off x="293558" y="9735316"/>
            <a:ext cx="2364231" cy="976502"/>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6"/>
            <a:stretch>
              <a:fillRect/>
            </a:stretch>
          </a:blipFill>
        </p:spPr>
      </p:sp>
      <p:grpSp>
        <p:nvGrpSpPr>
          <p:cNvPr id="11" name="Group 8">
            <a:extLst>
              <a:ext uri="{FF2B5EF4-FFF2-40B4-BE49-F238E27FC236}">
                <a16:creationId xmlns:a16="http://schemas.microsoft.com/office/drawing/2014/main" id="{C80A77C0-F1C1-81EE-E173-978B836D93A9}"/>
              </a:ext>
            </a:extLst>
          </p:cNvPr>
          <p:cNvGrpSpPr/>
          <p:nvPr/>
        </p:nvGrpSpPr>
        <p:grpSpPr>
          <a:xfrm>
            <a:off x="0" y="10450326"/>
            <a:ext cx="7556500" cy="298993"/>
            <a:chOff x="0" y="-38100"/>
            <a:chExt cx="3047987" cy="169986"/>
          </a:xfrm>
        </p:grpSpPr>
        <p:sp>
          <p:nvSpPr>
            <p:cNvPr id="14" name="Freeform 9">
              <a:extLst>
                <a:ext uri="{FF2B5EF4-FFF2-40B4-BE49-F238E27FC236}">
                  <a16:creationId xmlns:a16="http://schemas.microsoft.com/office/drawing/2014/main" id="{4ED4510A-6A35-98E6-D668-02DCA8FE2D3B}"/>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txBody>
            <a:bodyPr/>
            <a:lstStyle/>
            <a:p>
              <a:endParaRPr lang="pt-BR"/>
            </a:p>
          </p:txBody>
        </p:sp>
        <p:sp>
          <p:nvSpPr>
            <p:cNvPr id="18" name="TextBox 10">
              <a:extLst>
                <a:ext uri="{FF2B5EF4-FFF2-40B4-BE49-F238E27FC236}">
                  <a16:creationId xmlns:a16="http://schemas.microsoft.com/office/drawing/2014/main" id="{5E1267ED-2B4E-6080-6AC0-CB39012CCCD3}"/>
                </a:ext>
              </a:extLst>
            </p:cNvPr>
            <p:cNvSpPr txBox="1"/>
            <p:nvPr/>
          </p:nvSpPr>
          <p:spPr>
            <a:xfrm>
              <a:off x="0" y="-38100"/>
              <a:ext cx="3047987" cy="169986"/>
            </a:xfrm>
            <a:prstGeom prst="rect">
              <a:avLst/>
            </a:prstGeom>
          </p:spPr>
          <p:txBody>
            <a:bodyPr lIns="45156" tIns="45156" rIns="45156" bIns="4515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40"/>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1F5A1-7163-EC43-FFD1-D12E67793752}"/>
            </a:ext>
          </a:extLst>
        </p:cNvPr>
        <p:cNvGrpSpPr/>
        <p:nvPr/>
      </p:nvGrpSpPr>
      <p:grpSpPr>
        <a:xfrm>
          <a:off x="0" y="0"/>
          <a:ext cx="0" cy="0"/>
          <a:chOff x="0" y="0"/>
          <a:chExt cx="0" cy="0"/>
        </a:xfrm>
      </p:grpSpPr>
      <p:grpSp>
        <p:nvGrpSpPr>
          <p:cNvPr id="13" name="Group 13">
            <a:extLst>
              <a:ext uri="{FF2B5EF4-FFF2-40B4-BE49-F238E27FC236}">
                <a16:creationId xmlns:a16="http://schemas.microsoft.com/office/drawing/2014/main" id="{73282B1F-1F67-593B-ACF8-A917F2373C81}"/>
              </a:ext>
            </a:extLst>
          </p:cNvPr>
          <p:cNvGrpSpPr/>
          <p:nvPr/>
        </p:nvGrpSpPr>
        <p:grpSpPr>
          <a:xfrm>
            <a:off x="476211" y="1657965"/>
            <a:ext cx="374337" cy="187168"/>
            <a:chOff x="0" y="0"/>
            <a:chExt cx="812800" cy="406400"/>
          </a:xfrm>
        </p:grpSpPr>
        <p:sp>
          <p:nvSpPr>
            <p:cNvPr id="14" name="Freeform 14">
              <a:extLst>
                <a:ext uri="{FF2B5EF4-FFF2-40B4-BE49-F238E27FC236}">
                  <a16:creationId xmlns:a16="http://schemas.microsoft.com/office/drawing/2014/main" id="{05449632-3D07-1F67-1355-9A0CA4012B07}"/>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B59684DE-1736-EC76-8DB5-E959184A9B31}"/>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8" name="TextBox 18">
            <a:extLst>
              <a:ext uri="{FF2B5EF4-FFF2-40B4-BE49-F238E27FC236}">
                <a16:creationId xmlns:a16="http://schemas.microsoft.com/office/drawing/2014/main" id="{02319253-61D0-EBF6-57D7-277DC852B1D3}"/>
              </a:ext>
            </a:extLst>
          </p:cNvPr>
          <p:cNvSpPr txBox="1"/>
          <p:nvPr/>
        </p:nvSpPr>
        <p:spPr>
          <a:xfrm>
            <a:off x="494992" y="913058"/>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pic>
        <p:nvPicPr>
          <p:cNvPr id="24" name="Imagem 23">
            <a:extLst>
              <a:ext uri="{FF2B5EF4-FFF2-40B4-BE49-F238E27FC236}">
                <a16:creationId xmlns:a16="http://schemas.microsoft.com/office/drawing/2014/main" id="{DE334DA3-0F3E-9D04-7B8A-75BAFB8E6C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150" y="-137704"/>
            <a:ext cx="7737150" cy="859247"/>
          </a:xfrm>
          <a:prstGeom prst="rect">
            <a:avLst/>
          </a:prstGeom>
        </p:spPr>
      </p:pic>
      <p:grpSp>
        <p:nvGrpSpPr>
          <p:cNvPr id="22" name="Group 13">
            <a:extLst>
              <a:ext uri="{FF2B5EF4-FFF2-40B4-BE49-F238E27FC236}">
                <a16:creationId xmlns:a16="http://schemas.microsoft.com/office/drawing/2014/main" id="{F4D6BF7A-29D1-267C-A726-ED01E6F00297}"/>
              </a:ext>
            </a:extLst>
          </p:cNvPr>
          <p:cNvGrpSpPr/>
          <p:nvPr/>
        </p:nvGrpSpPr>
        <p:grpSpPr>
          <a:xfrm>
            <a:off x="494992" y="6869168"/>
            <a:ext cx="374337" cy="187168"/>
            <a:chOff x="0" y="0"/>
            <a:chExt cx="812800" cy="406400"/>
          </a:xfrm>
        </p:grpSpPr>
        <p:sp>
          <p:nvSpPr>
            <p:cNvPr id="23" name="Freeform 14">
              <a:extLst>
                <a:ext uri="{FF2B5EF4-FFF2-40B4-BE49-F238E27FC236}">
                  <a16:creationId xmlns:a16="http://schemas.microsoft.com/office/drawing/2014/main" id="{121A0D9B-E195-C416-0F2E-383E59FA1F52}"/>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466F6787-4400-432A-21A3-CF78E3034C07}"/>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7" name="TextBox 19">
            <a:extLst>
              <a:ext uri="{FF2B5EF4-FFF2-40B4-BE49-F238E27FC236}">
                <a16:creationId xmlns:a16="http://schemas.microsoft.com/office/drawing/2014/main" id="{FB3B474F-5482-5AE7-301B-A5770E023557}"/>
              </a:ext>
            </a:extLst>
          </p:cNvPr>
          <p:cNvSpPr txBox="1"/>
          <p:nvPr/>
        </p:nvSpPr>
        <p:spPr>
          <a:xfrm>
            <a:off x="1018865" y="6832148"/>
            <a:ext cx="6266756"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MOTOR DE INDUÇÃO DE ALTA EFICIÊNCIA - WEG</a:t>
            </a:r>
          </a:p>
        </p:txBody>
      </p:sp>
      <p:pic>
        <p:nvPicPr>
          <p:cNvPr id="8" name="Google Shape;204;p7" descr="T:\Rotary\_Competitive Teardown\R-Series\images\MOTOR_TEFC.png">
            <a:extLst>
              <a:ext uri="{FF2B5EF4-FFF2-40B4-BE49-F238E27FC236}">
                <a16:creationId xmlns:a16="http://schemas.microsoft.com/office/drawing/2014/main" id="{1E7EF36C-6DD6-3F50-CBB8-E90B593C338A}"/>
              </a:ext>
            </a:extLst>
          </p:cNvPr>
          <p:cNvPicPr preferRelativeResize="0"/>
          <p:nvPr/>
        </p:nvPicPr>
        <p:blipFill rotWithShape="1">
          <a:blip r:embed="rId3">
            <a:alphaModFix/>
          </a:blip>
          <a:srcRect/>
          <a:stretch/>
        </p:blipFill>
        <p:spPr>
          <a:xfrm>
            <a:off x="494992" y="7666924"/>
            <a:ext cx="1355273" cy="1263016"/>
          </a:xfrm>
          <a:prstGeom prst="rect">
            <a:avLst/>
          </a:prstGeom>
          <a:ln>
            <a:noFill/>
          </a:ln>
          <a:effectLst>
            <a:outerShdw blurRad="190500" algn="tl" rotWithShape="0">
              <a:srgbClr val="000000">
                <a:alpha val="70000"/>
              </a:srgbClr>
            </a:outerShdw>
          </a:effectLst>
        </p:spPr>
      </p:pic>
      <p:sp>
        <p:nvSpPr>
          <p:cNvPr id="9" name="CaixaDeTexto 8">
            <a:extLst>
              <a:ext uri="{FF2B5EF4-FFF2-40B4-BE49-F238E27FC236}">
                <a16:creationId xmlns:a16="http://schemas.microsoft.com/office/drawing/2014/main" id="{13A99D40-B929-DF0B-7D1F-0B803D520460}"/>
              </a:ext>
            </a:extLst>
          </p:cNvPr>
          <p:cNvSpPr txBox="1"/>
          <p:nvPr/>
        </p:nvSpPr>
        <p:spPr>
          <a:xfrm>
            <a:off x="2423633" y="7568087"/>
            <a:ext cx="4307522" cy="1754326"/>
          </a:xfrm>
          <a:prstGeom prst="rect">
            <a:avLst/>
          </a:prstGeom>
          <a:noFill/>
        </p:spPr>
        <p:txBody>
          <a:bodyPr wrap="square">
            <a:spAutoFit/>
          </a:bodyPr>
          <a:lstStyle/>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Partida por inversor frequência;</a:t>
            </a:r>
          </a:p>
          <a:p>
            <a:pPr marR="0" lvl="0" algn="just" rtl="0">
              <a:spcBef>
                <a:spcPts val="0"/>
              </a:spcBef>
              <a:spcAft>
                <a:spcPts val="0"/>
              </a:spcAft>
              <a:buClr>
                <a:schemeClr val="dk1"/>
              </a:buClr>
              <a:buSzPts val="1100"/>
            </a:pPr>
            <a:endParaRPr lang="pt-BR" sz="1200">
              <a:solidFill>
                <a:schemeClr val="dk1"/>
              </a:solidFill>
              <a:latin typeface="Montserrat" panose="00000500000000000000" pitchFamily="2" charset="0"/>
              <a:ea typeface="Arial"/>
              <a:cs typeface="Arial"/>
              <a:sym typeface="Arial"/>
            </a:endParaRP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Motor de alta eficiência  IPW5S;</a:t>
            </a:r>
          </a:p>
          <a:p>
            <a:pPr marR="0" lvl="0" algn="just" rtl="0">
              <a:spcBef>
                <a:spcPts val="0"/>
              </a:spcBef>
              <a:spcAft>
                <a:spcPts val="0"/>
              </a:spcAft>
              <a:buClr>
                <a:schemeClr val="dk1"/>
              </a:buClr>
              <a:buSzPts val="1100"/>
            </a:pPr>
            <a:endParaRPr lang="pt-BR" sz="1200">
              <a:solidFill>
                <a:schemeClr val="dk1"/>
              </a:solidFill>
              <a:latin typeface="Montserrat" panose="00000500000000000000" pitchFamily="2" charset="0"/>
              <a:ea typeface="Arial"/>
              <a:cs typeface="Arial"/>
              <a:sym typeface="Arial"/>
            </a:endParaRP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Motor TEFC de alta performance;</a:t>
            </a:r>
          </a:p>
          <a:p>
            <a:pPr marR="0" lvl="0" algn="just" rtl="0">
              <a:spcBef>
                <a:spcPts val="0"/>
              </a:spcBef>
              <a:spcAft>
                <a:spcPts val="0"/>
              </a:spcAft>
              <a:buClr>
                <a:schemeClr val="dk1"/>
              </a:buClr>
              <a:buSzPts val="1100"/>
            </a:pPr>
            <a:endParaRPr lang="pt-BR" sz="1200">
              <a:solidFill>
                <a:schemeClr val="dk1"/>
              </a:solidFill>
              <a:latin typeface="Montserrat" panose="00000500000000000000" pitchFamily="2" charset="0"/>
              <a:ea typeface="Arial"/>
              <a:cs typeface="Arial"/>
              <a:sym typeface="Arial"/>
            </a:endParaRP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Trabalha em ambientes de até 46°C;</a:t>
            </a:r>
          </a:p>
          <a:p>
            <a:pPr marR="0" lvl="0" algn="just" rtl="0">
              <a:spcBef>
                <a:spcPts val="0"/>
              </a:spcBef>
              <a:spcAft>
                <a:spcPts val="0"/>
              </a:spcAft>
              <a:buClr>
                <a:schemeClr val="dk1"/>
              </a:buClr>
              <a:buSzPts val="1100"/>
            </a:pPr>
            <a:endParaRPr lang="pt-BR" sz="1200">
              <a:solidFill>
                <a:schemeClr val="dk1"/>
              </a:solidFill>
              <a:latin typeface="Montserrat" panose="00000500000000000000" pitchFamily="2" charset="0"/>
              <a:ea typeface="Arial"/>
              <a:cs typeface="Arial"/>
              <a:sym typeface="Arial"/>
            </a:endParaRP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Projetado para trabalhar em ambientes agressivos.</a:t>
            </a:r>
          </a:p>
        </p:txBody>
      </p:sp>
      <p:sp>
        <p:nvSpPr>
          <p:cNvPr id="10" name="TextBox 19">
            <a:extLst>
              <a:ext uri="{FF2B5EF4-FFF2-40B4-BE49-F238E27FC236}">
                <a16:creationId xmlns:a16="http://schemas.microsoft.com/office/drawing/2014/main" id="{2108C445-462B-87D6-614F-75CDD00FAB0C}"/>
              </a:ext>
            </a:extLst>
          </p:cNvPr>
          <p:cNvSpPr txBox="1"/>
          <p:nvPr/>
        </p:nvSpPr>
        <p:spPr>
          <a:xfrm>
            <a:off x="1025396" y="1626603"/>
            <a:ext cx="6266756"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UNIDADE COMPRESSORA INTEGRADA</a:t>
            </a:r>
          </a:p>
        </p:txBody>
      </p:sp>
      <p:pic>
        <p:nvPicPr>
          <p:cNvPr id="12" name="Picture 4">
            <a:extLst>
              <a:ext uri="{FF2B5EF4-FFF2-40B4-BE49-F238E27FC236}">
                <a16:creationId xmlns:a16="http://schemas.microsoft.com/office/drawing/2014/main" id="{BC4B03A0-4A46-429B-E7EE-76C9A6A3F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638" y="2763805"/>
            <a:ext cx="2271939" cy="1945460"/>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19">
            <a:extLst>
              <a:ext uri="{FF2B5EF4-FFF2-40B4-BE49-F238E27FC236}">
                <a16:creationId xmlns:a16="http://schemas.microsoft.com/office/drawing/2014/main" id="{4A2B1DD9-F225-84DC-77C3-E4464BE0D8DF}"/>
              </a:ext>
            </a:extLst>
          </p:cNvPr>
          <p:cNvSpPr txBox="1"/>
          <p:nvPr/>
        </p:nvSpPr>
        <p:spPr>
          <a:xfrm>
            <a:off x="397470" y="5879814"/>
            <a:ext cx="6500107" cy="461665"/>
          </a:xfrm>
          <a:prstGeom prst="rect">
            <a:avLst/>
          </a:prstGeom>
          <a:noFill/>
        </p:spPr>
        <p:txBody>
          <a:bodyPr wrap="square">
            <a:spAutoFit/>
          </a:bodyPr>
          <a:lstStyle/>
          <a:p>
            <a:pPr marL="0" marR="0" lvl="0" indent="0"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REVISÃO DE UNIDADE COMPRESSORA (KITS DE ROLAMENTO E SELOS MECÂNICOS) A PARTIR 40.000 HORAS DE TRABALHO.</a:t>
            </a:r>
          </a:p>
        </p:txBody>
      </p:sp>
      <p:sp>
        <p:nvSpPr>
          <p:cNvPr id="31" name="Google Shape;202;p7">
            <a:extLst>
              <a:ext uri="{FF2B5EF4-FFF2-40B4-BE49-F238E27FC236}">
                <a16:creationId xmlns:a16="http://schemas.microsoft.com/office/drawing/2014/main" id="{34A0F53A-8D11-1B85-AC57-B1A7A44C7D62}"/>
              </a:ext>
            </a:extLst>
          </p:cNvPr>
          <p:cNvSpPr txBox="1"/>
          <p:nvPr/>
        </p:nvSpPr>
        <p:spPr>
          <a:xfrm>
            <a:off x="412867" y="2179085"/>
            <a:ext cx="4190999" cy="3577862"/>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endParaRPr lang="pt-BR" sz="1200" b="1">
              <a:solidFill>
                <a:schemeClr val="dk1"/>
              </a:solidFill>
              <a:latin typeface="Montserrat" panose="00000500000000000000" pitchFamily="2" charset="0"/>
              <a:ea typeface="Arial"/>
              <a:cs typeface="Arial"/>
              <a:sym typeface="Arial"/>
            </a:endParaRPr>
          </a:p>
          <a:p>
            <a:pPr marL="0" marR="0" lvl="0" indent="0" rtl="0">
              <a:spcBef>
                <a:spcPts val="0"/>
              </a:spcBef>
              <a:spcAft>
                <a:spcPts val="0"/>
              </a:spcAft>
              <a:buNone/>
            </a:pPr>
            <a:endParaRPr lang="pt-BR" sz="1200" b="1">
              <a:solidFill>
                <a:schemeClr val="dk1"/>
              </a:solidFill>
              <a:latin typeface="Montserrat" panose="00000500000000000000" pitchFamily="2" charset="0"/>
              <a:ea typeface="Arial"/>
              <a:cs typeface="Arial"/>
              <a:sym typeface="Arial"/>
            </a:endParaRPr>
          </a:p>
          <a:p>
            <a:pPr marL="171450" lvl="0" indent="-171450">
              <a:buFont typeface="Arial" panose="020B0604020202020204" pitchFamily="34" charset="0"/>
              <a:buChar char="•"/>
            </a:pPr>
            <a:r>
              <a:rPr lang="pt-BR" sz="1200" b="1">
                <a:latin typeface="Montserrat" panose="00000500000000000000" pitchFamily="2" charset="0"/>
              </a:rPr>
              <a:t>Maior confiabilidade e eficiência</a:t>
            </a:r>
            <a:r>
              <a:rPr lang="pt-BR" sz="1200">
                <a:latin typeface="Montserrat" panose="00000500000000000000" pitchFamily="2" charset="0"/>
              </a:rPr>
              <a:t>, devido à redução de tubulações e componentes, minimizando o risco de vazamentos</a:t>
            </a:r>
            <a:endParaRPr lang="pt-BR" sz="1200" b="1">
              <a:solidFill>
                <a:schemeClr val="dk1"/>
              </a:solidFill>
              <a:latin typeface="Montserrat" panose="00000500000000000000" pitchFamily="2" charset="0"/>
              <a:ea typeface="Arial"/>
              <a:cs typeface="Arial"/>
              <a:sym typeface="Arial"/>
            </a:endParaRPr>
          </a:p>
          <a:p>
            <a:pPr marL="0" marR="0" lvl="0" indent="0" rtl="0">
              <a:spcBef>
                <a:spcPts val="0"/>
              </a:spcBef>
              <a:spcAft>
                <a:spcPts val="0"/>
              </a:spcAft>
              <a:buNone/>
            </a:pPr>
            <a:endParaRPr lang="pt-BR" sz="1050" b="1">
              <a:solidFill>
                <a:schemeClr val="dk1"/>
              </a:solidFill>
              <a:latin typeface="Arial"/>
              <a:ea typeface="Arial"/>
              <a:cs typeface="Arial"/>
              <a:sym typeface="Arial"/>
            </a:endParaRPr>
          </a:p>
          <a:p>
            <a:pPr marL="171450" marR="0" lvl="0" indent="-171450" rtl="0">
              <a:spcBef>
                <a:spcPts val="0"/>
              </a:spcBef>
              <a:spcAft>
                <a:spcPts val="0"/>
              </a:spcAft>
              <a:buClr>
                <a:schemeClr val="dk1"/>
              </a:buClr>
              <a:buSzPts val="1050"/>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Projetada para operar com máxima eficiência e mínima manutenção;</a:t>
            </a:r>
          </a:p>
          <a:p>
            <a:pPr marR="0" lvl="0" rtl="0">
              <a:spcBef>
                <a:spcPts val="0"/>
              </a:spcBef>
              <a:spcAft>
                <a:spcPts val="0"/>
              </a:spcAft>
              <a:buClr>
                <a:schemeClr val="dk1"/>
              </a:buClr>
              <a:buSzPts val="1050"/>
            </a:pPr>
            <a:endParaRPr sz="1200">
              <a:latin typeface="Montserrat" panose="00000500000000000000" pitchFamily="2" charset="0"/>
            </a:endParaRPr>
          </a:p>
          <a:p>
            <a:pPr marL="171450" lvl="0" indent="-171450">
              <a:buClr>
                <a:schemeClr val="dk1"/>
              </a:buClr>
              <a:buSzPts val="1050"/>
              <a:buFont typeface="Arial" panose="020B0604020202020204" pitchFamily="34" charset="0"/>
              <a:buChar char="•"/>
            </a:pPr>
            <a:r>
              <a:rPr lang="pt-BR" sz="1200" b="1">
                <a:latin typeface="Montserrat" panose="00000500000000000000" pitchFamily="2" charset="0"/>
              </a:rPr>
              <a:t>Longa vida útil</a:t>
            </a:r>
            <a:r>
              <a:rPr lang="pt-BR" sz="1200">
                <a:latin typeface="Montserrat" panose="00000500000000000000" pitchFamily="2" charset="0"/>
              </a:rPr>
              <a:t> da unidade compressora, garantindo 40.000 horas de operação se o cronograma de manutenção for seguido;</a:t>
            </a:r>
            <a:r>
              <a:rPr lang="pt-BR" sz="1200">
                <a:solidFill>
                  <a:schemeClr val="dk1"/>
                </a:solidFill>
                <a:latin typeface="Montserrat" panose="00000500000000000000" pitchFamily="2" charset="0"/>
                <a:ea typeface="Arial"/>
                <a:cs typeface="Arial"/>
                <a:sym typeface="Arial"/>
              </a:rPr>
              <a:t> </a:t>
            </a:r>
          </a:p>
          <a:p>
            <a:pPr lvl="0">
              <a:buClr>
                <a:schemeClr val="dk1"/>
              </a:buClr>
              <a:buSzPts val="1050"/>
            </a:pPr>
            <a:endParaRPr lang="pt-BR" sz="1200">
              <a:solidFill>
                <a:schemeClr val="dk1"/>
              </a:solidFill>
              <a:latin typeface="Montserrat" panose="00000500000000000000" pitchFamily="2" charset="0"/>
              <a:ea typeface="Arial"/>
              <a:cs typeface="Arial"/>
              <a:sym typeface="Arial"/>
            </a:endParaRPr>
          </a:p>
          <a:p>
            <a:pPr marL="171450" lvl="0" indent="-171450">
              <a:buClr>
                <a:schemeClr val="dk1"/>
              </a:buClr>
              <a:buSzPts val="1050"/>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Fabricada com parafusos de aço forjado;</a:t>
            </a:r>
          </a:p>
          <a:p>
            <a:pPr lvl="0">
              <a:buClr>
                <a:schemeClr val="dk1"/>
              </a:buClr>
              <a:buSzPts val="1050"/>
            </a:pPr>
            <a:endParaRPr sz="1200">
              <a:solidFill>
                <a:schemeClr val="dk1"/>
              </a:solidFill>
              <a:latin typeface="Montserrat" panose="00000500000000000000" pitchFamily="2" charset="0"/>
              <a:ea typeface="Arial"/>
              <a:cs typeface="Arial"/>
              <a:sym typeface="Arial"/>
            </a:endParaRPr>
          </a:p>
          <a:p>
            <a:pPr marL="171450" marR="0" lvl="0" indent="-171450" rtl="0">
              <a:spcBef>
                <a:spcPts val="0"/>
              </a:spcBef>
              <a:spcAft>
                <a:spcPts val="0"/>
              </a:spcAft>
              <a:buClr>
                <a:schemeClr val="dk1"/>
              </a:buClr>
              <a:buSzPts val="1050"/>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A unidade compressora apresenta uma curva de potência específica estável, que permite a sua utilização em largas faixas de regime de operação.</a:t>
            </a:r>
            <a:endParaRPr sz="1200">
              <a:solidFill>
                <a:schemeClr val="dk1"/>
              </a:solidFill>
              <a:latin typeface="Montserrat" panose="00000500000000000000" pitchFamily="2" charset="0"/>
              <a:ea typeface="Calibri"/>
              <a:cs typeface="Calibri"/>
              <a:sym typeface="Calibri"/>
            </a:endParaRPr>
          </a:p>
        </p:txBody>
      </p:sp>
      <p:sp>
        <p:nvSpPr>
          <p:cNvPr id="35" name="CaixaDeTexto 34">
            <a:extLst>
              <a:ext uri="{FF2B5EF4-FFF2-40B4-BE49-F238E27FC236}">
                <a16:creationId xmlns:a16="http://schemas.microsoft.com/office/drawing/2014/main" id="{DB477457-1F8D-ED40-1910-5423EDAC501E}"/>
              </a:ext>
            </a:extLst>
          </p:cNvPr>
          <p:cNvSpPr txBox="1"/>
          <p:nvPr/>
        </p:nvSpPr>
        <p:spPr>
          <a:xfrm>
            <a:off x="406711" y="1956882"/>
            <a:ext cx="6700289" cy="461665"/>
          </a:xfrm>
          <a:prstGeom prst="rect">
            <a:avLst/>
          </a:prstGeom>
          <a:noFill/>
        </p:spPr>
        <p:txBody>
          <a:bodyPr wrap="square">
            <a:spAutoFit/>
          </a:bodyPr>
          <a:lstStyle/>
          <a:p>
            <a:pPr marL="0" marR="0" lvl="0" indent="0" rtl="0">
              <a:spcBef>
                <a:spcPts val="0"/>
              </a:spcBef>
              <a:spcAft>
                <a:spcPts val="0"/>
              </a:spcAft>
              <a:buNone/>
            </a:pPr>
            <a:r>
              <a:rPr lang="pt-BR" sz="1200">
                <a:solidFill>
                  <a:schemeClr val="dk1"/>
                </a:solidFill>
                <a:latin typeface="Montserrat" panose="00000500000000000000" pitchFamily="2" charset="0"/>
                <a:ea typeface="Arial"/>
                <a:cs typeface="Arial"/>
                <a:sym typeface="Arial"/>
              </a:rPr>
              <a:t>A Ingersoll Rand redesenhou o drive train e criou a unidade compressora integrada EK76.</a:t>
            </a:r>
          </a:p>
        </p:txBody>
      </p:sp>
      <p:sp>
        <p:nvSpPr>
          <p:cNvPr id="37" name="Freeform 11">
            <a:extLst>
              <a:ext uri="{FF2B5EF4-FFF2-40B4-BE49-F238E27FC236}">
                <a16:creationId xmlns:a16="http://schemas.microsoft.com/office/drawing/2014/main" id="{FCC123FB-93BE-E133-B5D9-77F88402FD8F}"/>
              </a:ext>
            </a:extLst>
          </p:cNvPr>
          <p:cNvSpPr/>
          <p:nvPr/>
        </p:nvSpPr>
        <p:spPr>
          <a:xfrm>
            <a:off x="150485" y="9728658"/>
            <a:ext cx="2364231" cy="976502"/>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5"/>
            <a:stretch>
              <a:fillRect/>
            </a:stretch>
          </a:blipFill>
        </p:spPr>
      </p:sp>
      <p:grpSp>
        <p:nvGrpSpPr>
          <p:cNvPr id="11" name="Group 8">
            <a:extLst>
              <a:ext uri="{FF2B5EF4-FFF2-40B4-BE49-F238E27FC236}">
                <a16:creationId xmlns:a16="http://schemas.microsoft.com/office/drawing/2014/main" id="{9DC72372-9114-6960-9DF9-4ACE19B42261}"/>
              </a:ext>
            </a:extLst>
          </p:cNvPr>
          <p:cNvGrpSpPr/>
          <p:nvPr/>
        </p:nvGrpSpPr>
        <p:grpSpPr>
          <a:xfrm>
            <a:off x="0" y="10450326"/>
            <a:ext cx="7556500" cy="298993"/>
            <a:chOff x="0" y="-38100"/>
            <a:chExt cx="3047987" cy="169986"/>
          </a:xfrm>
        </p:grpSpPr>
        <p:sp>
          <p:nvSpPr>
            <p:cNvPr id="16" name="Freeform 9">
              <a:extLst>
                <a:ext uri="{FF2B5EF4-FFF2-40B4-BE49-F238E27FC236}">
                  <a16:creationId xmlns:a16="http://schemas.microsoft.com/office/drawing/2014/main" id="{2B62B5A7-7AAD-BB73-891A-CC7260F3003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txBody>
            <a:bodyPr/>
            <a:lstStyle/>
            <a:p>
              <a:endParaRPr lang="pt-BR"/>
            </a:p>
          </p:txBody>
        </p:sp>
        <p:sp>
          <p:nvSpPr>
            <p:cNvPr id="17" name="TextBox 10">
              <a:extLst>
                <a:ext uri="{FF2B5EF4-FFF2-40B4-BE49-F238E27FC236}">
                  <a16:creationId xmlns:a16="http://schemas.microsoft.com/office/drawing/2014/main" id="{E11C79DC-EEC6-902D-755E-E005A0F0F33A}"/>
                </a:ext>
              </a:extLst>
            </p:cNvPr>
            <p:cNvSpPr txBox="1"/>
            <p:nvPr/>
          </p:nvSpPr>
          <p:spPr>
            <a:xfrm>
              <a:off x="0" y="-38100"/>
              <a:ext cx="3047987" cy="169986"/>
            </a:xfrm>
            <a:prstGeom prst="rect">
              <a:avLst/>
            </a:prstGeom>
          </p:spPr>
          <p:txBody>
            <a:bodyPr lIns="45156" tIns="45156" rIns="45156" bIns="4515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40"/>
                </a:lnSpc>
              </a:pPr>
              <a:endParaRPr/>
            </a:p>
          </p:txBody>
        </p:sp>
      </p:grpSp>
    </p:spTree>
    <p:extLst>
      <p:ext uri="{BB962C8B-B14F-4D97-AF65-F5344CB8AC3E}">
        <p14:creationId xmlns:p14="http://schemas.microsoft.com/office/powerpoint/2010/main" val="2613180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F3603-BDFA-39D5-5F31-7374B3868039}"/>
            </a:ext>
          </a:extLst>
        </p:cNvPr>
        <p:cNvGrpSpPr/>
        <p:nvPr/>
      </p:nvGrpSpPr>
      <p:grpSpPr>
        <a:xfrm>
          <a:off x="0" y="0"/>
          <a:ext cx="0" cy="0"/>
          <a:chOff x="0" y="0"/>
          <a:chExt cx="0" cy="0"/>
        </a:xfrm>
      </p:grpSpPr>
      <p:grpSp>
        <p:nvGrpSpPr>
          <p:cNvPr id="13" name="Group 13">
            <a:extLst>
              <a:ext uri="{FF2B5EF4-FFF2-40B4-BE49-F238E27FC236}">
                <a16:creationId xmlns:a16="http://schemas.microsoft.com/office/drawing/2014/main" id="{EE2E2630-A145-8E62-6063-3FB24A261D60}"/>
              </a:ext>
            </a:extLst>
          </p:cNvPr>
          <p:cNvGrpSpPr/>
          <p:nvPr/>
        </p:nvGrpSpPr>
        <p:grpSpPr>
          <a:xfrm>
            <a:off x="476211" y="1657965"/>
            <a:ext cx="374337" cy="187168"/>
            <a:chOff x="0" y="0"/>
            <a:chExt cx="812800" cy="406400"/>
          </a:xfrm>
        </p:grpSpPr>
        <p:sp>
          <p:nvSpPr>
            <p:cNvPr id="14" name="Freeform 14">
              <a:extLst>
                <a:ext uri="{FF2B5EF4-FFF2-40B4-BE49-F238E27FC236}">
                  <a16:creationId xmlns:a16="http://schemas.microsoft.com/office/drawing/2014/main" id="{BE528668-AD93-8A82-AAEA-82B53221BE21}"/>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120A5F67-28EF-FACE-F87E-75A832A6FBFB}"/>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8" name="TextBox 18">
            <a:extLst>
              <a:ext uri="{FF2B5EF4-FFF2-40B4-BE49-F238E27FC236}">
                <a16:creationId xmlns:a16="http://schemas.microsoft.com/office/drawing/2014/main" id="{FEBE1C49-080A-B329-52C2-C00D45D3DD09}"/>
              </a:ext>
            </a:extLst>
          </p:cNvPr>
          <p:cNvSpPr txBox="1"/>
          <p:nvPr/>
        </p:nvSpPr>
        <p:spPr>
          <a:xfrm>
            <a:off x="494992" y="913058"/>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pic>
        <p:nvPicPr>
          <p:cNvPr id="24" name="Imagem 23">
            <a:extLst>
              <a:ext uri="{FF2B5EF4-FFF2-40B4-BE49-F238E27FC236}">
                <a16:creationId xmlns:a16="http://schemas.microsoft.com/office/drawing/2014/main" id="{F731104D-8DCA-1B46-4831-1AC09376F2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150" y="-137704"/>
            <a:ext cx="7737150" cy="859247"/>
          </a:xfrm>
          <a:prstGeom prst="rect">
            <a:avLst/>
          </a:prstGeom>
        </p:spPr>
      </p:pic>
      <p:grpSp>
        <p:nvGrpSpPr>
          <p:cNvPr id="22" name="Group 13">
            <a:extLst>
              <a:ext uri="{FF2B5EF4-FFF2-40B4-BE49-F238E27FC236}">
                <a16:creationId xmlns:a16="http://schemas.microsoft.com/office/drawing/2014/main" id="{AB5C4DB6-67C9-4C30-125B-699E10A64C60}"/>
              </a:ext>
            </a:extLst>
          </p:cNvPr>
          <p:cNvGrpSpPr/>
          <p:nvPr/>
        </p:nvGrpSpPr>
        <p:grpSpPr>
          <a:xfrm>
            <a:off x="494992" y="6869168"/>
            <a:ext cx="374337" cy="187168"/>
            <a:chOff x="0" y="0"/>
            <a:chExt cx="812800" cy="406400"/>
          </a:xfrm>
        </p:grpSpPr>
        <p:sp>
          <p:nvSpPr>
            <p:cNvPr id="23" name="Freeform 14">
              <a:extLst>
                <a:ext uri="{FF2B5EF4-FFF2-40B4-BE49-F238E27FC236}">
                  <a16:creationId xmlns:a16="http://schemas.microsoft.com/office/drawing/2014/main" id="{089888FA-C6C6-2122-9D44-F2E2DE35342F}"/>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A73CA3DA-3389-A7CB-A079-546850576812}"/>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7" name="TextBox 19">
            <a:extLst>
              <a:ext uri="{FF2B5EF4-FFF2-40B4-BE49-F238E27FC236}">
                <a16:creationId xmlns:a16="http://schemas.microsoft.com/office/drawing/2014/main" id="{9EDE4A77-177B-A19D-9F3C-468B4B1C3F9B}"/>
              </a:ext>
            </a:extLst>
          </p:cNvPr>
          <p:cNvSpPr txBox="1"/>
          <p:nvPr/>
        </p:nvSpPr>
        <p:spPr>
          <a:xfrm>
            <a:off x="1018865" y="6832148"/>
            <a:ext cx="6266756"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MOTOR DE INDUÇÃO DE ALTA EFICIÊNCIA - WEG</a:t>
            </a:r>
          </a:p>
        </p:txBody>
      </p:sp>
      <p:pic>
        <p:nvPicPr>
          <p:cNvPr id="8" name="Google Shape;204;p7" descr="T:\Rotary\_Competitive Teardown\R-Series\images\MOTOR_TEFC.png">
            <a:extLst>
              <a:ext uri="{FF2B5EF4-FFF2-40B4-BE49-F238E27FC236}">
                <a16:creationId xmlns:a16="http://schemas.microsoft.com/office/drawing/2014/main" id="{F522961C-71BF-BD4C-00C0-FCE5A032F1AD}"/>
              </a:ext>
            </a:extLst>
          </p:cNvPr>
          <p:cNvPicPr preferRelativeResize="0"/>
          <p:nvPr/>
        </p:nvPicPr>
        <p:blipFill rotWithShape="1">
          <a:blip r:embed="rId3">
            <a:alphaModFix/>
          </a:blip>
          <a:srcRect/>
          <a:stretch/>
        </p:blipFill>
        <p:spPr>
          <a:xfrm>
            <a:off x="494992" y="7666924"/>
            <a:ext cx="1355273" cy="1263016"/>
          </a:xfrm>
          <a:prstGeom prst="rect">
            <a:avLst/>
          </a:prstGeom>
          <a:ln>
            <a:noFill/>
          </a:ln>
          <a:effectLst>
            <a:outerShdw blurRad="190500" algn="tl" rotWithShape="0">
              <a:srgbClr val="000000">
                <a:alpha val="70000"/>
              </a:srgbClr>
            </a:outerShdw>
          </a:effectLst>
        </p:spPr>
      </p:pic>
      <p:sp>
        <p:nvSpPr>
          <p:cNvPr id="9" name="CaixaDeTexto 8">
            <a:extLst>
              <a:ext uri="{FF2B5EF4-FFF2-40B4-BE49-F238E27FC236}">
                <a16:creationId xmlns:a16="http://schemas.microsoft.com/office/drawing/2014/main" id="{73D9EE6F-C544-B632-4543-F223ABE804D5}"/>
              </a:ext>
            </a:extLst>
          </p:cNvPr>
          <p:cNvSpPr txBox="1"/>
          <p:nvPr/>
        </p:nvSpPr>
        <p:spPr>
          <a:xfrm>
            <a:off x="2101850" y="7513602"/>
            <a:ext cx="4307522" cy="1569660"/>
          </a:xfrm>
          <a:prstGeom prst="rect">
            <a:avLst/>
          </a:prstGeom>
          <a:noFill/>
        </p:spPr>
        <p:txBody>
          <a:bodyPr wrap="square">
            <a:spAutoFit/>
          </a:bodyPr>
          <a:lstStyle/>
          <a:p>
            <a:pPr marR="0" lvl="0" algn="just" rtl="0">
              <a:spcBef>
                <a:spcPts val="0"/>
              </a:spcBef>
              <a:spcAft>
                <a:spcPts val="0"/>
              </a:spcAft>
              <a:buClr>
                <a:schemeClr val="dk1"/>
              </a:buClr>
              <a:buSzPts val="1100"/>
            </a:pPr>
            <a:endParaRPr lang="pt-BR" sz="1200">
              <a:solidFill>
                <a:schemeClr val="dk1"/>
              </a:solidFill>
              <a:latin typeface="Montserrat" panose="00000500000000000000" pitchFamily="2" charset="0"/>
              <a:ea typeface="Arial"/>
              <a:cs typeface="Arial"/>
              <a:sym typeface="Arial"/>
            </a:endParaRP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Motor de alta eficiência  IPW5S;</a:t>
            </a:r>
          </a:p>
          <a:p>
            <a:pPr marR="0" lvl="0" algn="just" rtl="0">
              <a:spcBef>
                <a:spcPts val="0"/>
              </a:spcBef>
              <a:spcAft>
                <a:spcPts val="0"/>
              </a:spcAft>
              <a:buClr>
                <a:schemeClr val="dk1"/>
              </a:buClr>
              <a:buSzPts val="1100"/>
            </a:pPr>
            <a:endParaRPr lang="pt-BR" sz="1200">
              <a:solidFill>
                <a:schemeClr val="dk1"/>
              </a:solidFill>
              <a:latin typeface="Montserrat" panose="00000500000000000000" pitchFamily="2" charset="0"/>
              <a:ea typeface="Arial"/>
              <a:cs typeface="Arial"/>
              <a:sym typeface="Arial"/>
            </a:endParaRP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Motor TEFC de alta performance;</a:t>
            </a:r>
          </a:p>
          <a:p>
            <a:pPr marR="0" lvl="0" algn="just" rtl="0">
              <a:spcBef>
                <a:spcPts val="0"/>
              </a:spcBef>
              <a:spcAft>
                <a:spcPts val="0"/>
              </a:spcAft>
              <a:buClr>
                <a:schemeClr val="dk1"/>
              </a:buClr>
              <a:buSzPts val="1100"/>
            </a:pPr>
            <a:endParaRPr lang="pt-BR" sz="1200">
              <a:solidFill>
                <a:schemeClr val="dk1"/>
              </a:solidFill>
              <a:latin typeface="Montserrat" panose="00000500000000000000" pitchFamily="2" charset="0"/>
              <a:ea typeface="Arial"/>
              <a:cs typeface="Arial"/>
              <a:sym typeface="Arial"/>
            </a:endParaRP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Trabalha em ambientes de até 46°C;</a:t>
            </a:r>
          </a:p>
          <a:p>
            <a:pPr marR="0" lvl="0" algn="just" rtl="0">
              <a:spcBef>
                <a:spcPts val="0"/>
              </a:spcBef>
              <a:spcAft>
                <a:spcPts val="0"/>
              </a:spcAft>
              <a:buClr>
                <a:schemeClr val="dk1"/>
              </a:buClr>
              <a:buSzPts val="1100"/>
            </a:pPr>
            <a:endParaRPr lang="pt-BR" sz="1200">
              <a:solidFill>
                <a:schemeClr val="dk1"/>
              </a:solidFill>
              <a:latin typeface="Montserrat" panose="00000500000000000000" pitchFamily="2" charset="0"/>
              <a:ea typeface="Arial"/>
              <a:cs typeface="Arial"/>
              <a:sym typeface="Arial"/>
            </a:endParaRP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Projetado para trabalhar em ambientes agressivos.</a:t>
            </a:r>
          </a:p>
        </p:txBody>
      </p:sp>
      <p:sp>
        <p:nvSpPr>
          <p:cNvPr id="10" name="TextBox 19">
            <a:extLst>
              <a:ext uri="{FF2B5EF4-FFF2-40B4-BE49-F238E27FC236}">
                <a16:creationId xmlns:a16="http://schemas.microsoft.com/office/drawing/2014/main" id="{D200D7E5-6B51-E669-F612-4EF69490EE76}"/>
              </a:ext>
            </a:extLst>
          </p:cNvPr>
          <p:cNvSpPr txBox="1"/>
          <p:nvPr/>
        </p:nvSpPr>
        <p:spPr>
          <a:xfrm>
            <a:off x="1025396" y="1626603"/>
            <a:ext cx="6266756"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UNIDADE COMPRESSORA INTEGRADA</a:t>
            </a:r>
          </a:p>
        </p:txBody>
      </p:sp>
      <p:pic>
        <p:nvPicPr>
          <p:cNvPr id="12" name="Picture 4">
            <a:extLst>
              <a:ext uri="{FF2B5EF4-FFF2-40B4-BE49-F238E27FC236}">
                <a16:creationId xmlns:a16="http://schemas.microsoft.com/office/drawing/2014/main" id="{E73F7F92-B343-FE5F-BCD0-454ECAA1AC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638" y="2763805"/>
            <a:ext cx="2271939" cy="1945460"/>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19">
            <a:extLst>
              <a:ext uri="{FF2B5EF4-FFF2-40B4-BE49-F238E27FC236}">
                <a16:creationId xmlns:a16="http://schemas.microsoft.com/office/drawing/2014/main" id="{9D9AB2D3-3B63-8D2C-CFE1-55FBE2857890}"/>
              </a:ext>
            </a:extLst>
          </p:cNvPr>
          <p:cNvSpPr txBox="1"/>
          <p:nvPr/>
        </p:nvSpPr>
        <p:spPr>
          <a:xfrm>
            <a:off x="397470" y="5879814"/>
            <a:ext cx="6500107" cy="461665"/>
          </a:xfrm>
          <a:prstGeom prst="rect">
            <a:avLst/>
          </a:prstGeom>
          <a:noFill/>
        </p:spPr>
        <p:txBody>
          <a:bodyPr wrap="square">
            <a:spAutoFit/>
          </a:bodyPr>
          <a:lstStyle/>
          <a:p>
            <a:pPr marL="0" marR="0" lvl="0" indent="0"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REVISÃO DE UNIDADE COMPRESSORA (KITS DE ROLAMENTO E SELOS MECÂNICOS) A PARTIR 40.000 HORAS DE TRABALHO.</a:t>
            </a:r>
          </a:p>
        </p:txBody>
      </p:sp>
      <p:sp>
        <p:nvSpPr>
          <p:cNvPr id="31" name="Google Shape;202;p7">
            <a:extLst>
              <a:ext uri="{FF2B5EF4-FFF2-40B4-BE49-F238E27FC236}">
                <a16:creationId xmlns:a16="http://schemas.microsoft.com/office/drawing/2014/main" id="{10314614-8C5C-39D8-D562-A43BF6D6CA6D}"/>
              </a:ext>
            </a:extLst>
          </p:cNvPr>
          <p:cNvSpPr txBox="1"/>
          <p:nvPr/>
        </p:nvSpPr>
        <p:spPr>
          <a:xfrm>
            <a:off x="412867" y="2179085"/>
            <a:ext cx="4190999" cy="3577862"/>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endParaRPr lang="pt-BR" sz="1200" b="1">
              <a:solidFill>
                <a:schemeClr val="dk1"/>
              </a:solidFill>
              <a:latin typeface="Montserrat" panose="00000500000000000000" pitchFamily="2" charset="0"/>
              <a:ea typeface="Arial"/>
              <a:cs typeface="Arial"/>
              <a:sym typeface="Arial"/>
            </a:endParaRPr>
          </a:p>
          <a:p>
            <a:pPr marL="0" marR="0" lvl="0" indent="0" rtl="0">
              <a:spcBef>
                <a:spcPts val="0"/>
              </a:spcBef>
              <a:spcAft>
                <a:spcPts val="0"/>
              </a:spcAft>
              <a:buNone/>
            </a:pPr>
            <a:endParaRPr lang="pt-BR" sz="1200" b="1">
              <a:solidFill>
                <a:schemeClr val="dk1"/>
              </a:solidFill>
              <a:latin typeface="Montserrat" panose="00000500000000000000" pitchFamily="2" charset="0"/>
              <a:ea typeface="Arial"/>
              <a:cs typeface="Arial"/>
              <a:sym typeface="Arial"/>
            </a:endParaRPr>
          </a:p>
          <a:p>
            <a:pPr marL="171450" lvl="0" indent="-171450">
              <a:buFont typeface="Arial" panose="020B0604020202020204" pitchFamily="34" charset="0"/>
              <a:buChar char="•"/>
            </a:pPr>
            <a:r>
              <a:rPr lang="pt-BR" sz="1200" b="1">
                <a:latin typeface="Montserrat" panose="00000500000000000000" pitchFamily="2" charset="0"/>
              </a:rPr>
              <a:t>Maior confiabilidade e eficiência</a:t>
            </a:r>
            <a:r>
              <a:rPr lang="pt-BR" sz="1200">
                <a:latin typeface="Montserrat" panose="00000500000000000000" pitchFamily="2" charset="0"/>
              </a:rPr>
              <a:t>, devido à redução de tubulações e componentes, minimizando o risco de vazamentos</a:t>
            </a:r>
            <a:endParaRPr lang="pt-BR" sz="1200" b="1">
              <a:solidFill>
                <a:schemeClr val="dk1"/>
              </a:solidFill>
              <a:latin typeface="Montserrat" panose="00000500000000000000" pitchFamily="2" charset="0"/>
              <a:ea typeface="Arial"/>
              <a:cs typeface="Arial"/>
              <a:sym typeface="Arial"/>
            </a:endParaRPr>
          </a:p>
          <a:p>
            <a:pPr marL="0" marR="0" lvl="0" indent="0" rtl="0">
              <a:spcBef>
                <a:spcPts val="0"/>
              </a:spcBef>
              <a:spcAft>
                <a:spcPts val="0"/>
              </a:spcAft>
              <a:buNone/>
            </a:pPr>
            <a:endParaRPr lang="pt-BR" sz="1050" b="1">
              <a:solidFill>
                <a:schemeClr val="dk1"/>
              </a:solidFill>
              <a:latin typeface="Arial"/>
              <a:ea typeface="Arial"/>
              <a:cs typeface="Arial"/>
              <a:sym typeface="Arial"/>
            </a:endParaRPr>
          </a:p>
          <a:p>
            <a:pPr marL="171450" marR="0" lvl="0" indent="-171450" rtl="0">
              <a:spcBef>
                <a:spcPts val="0"/>
              </a:spcBef>
              <a:spcAft>
                <a:spcPts val="0"/>
              </a:spcAft>
              <a:buClr>
                <a:schemeClr val="dk1"/>
              </a:buClr>
              <a:buSzPts val="1050"/>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Projetada para operar com máxima eficiência e mínima manutenção;</a:t>
            </a:r>
          </a:p>
          <a:p>
            <a:pPr marR="0" lvl="0" rtl="0">
              <a:spcBef>
                <a:spcPts val="0"/>
              </a:spcBef>
              <a:spcAft>
                <a:spcPts val="0"/>
              </a:spcAft>
              <a:buClr>
                <a:schemeClr val="dk1"/>
              </a:buClr>
              <a:buSzPts val="1050"/>
            </a:pPr>
            <a:endParaRPr sz="1200">
              <a:latin typeface="Montserrat" panose="00000500000000000000" pitchFamily="2" charset="0"/>
            </a:endParaRPr>
          </a:p>
          <a:p>
            <a:pPr marL="171450" lvl="0" indent="-171450">
              <a:buClr>
                <a:schemeClr val="dk1"/>
              </a:buClr>
              <a:buSzPts val="1050"/>
              <a:buFont typeface="Arial" panose="020B0604020202020204" pitchFamily="34" charset="0"/>
              <a:buChar char="•"/>
            </a:pPr>
            <a:r>
              <a:rPr lang="pt-BR" sz="1200" b="1">
                <a:latin typeface="Montserrat" panose="00000500000000000000" pitchFamily="2" charset="0"/>
              </a:rPr>
              <a:t>Longa vida útil</a:t>
            </a:r>
            <a:r>
              <a:rPr lang="pt-BR" sz="1200">
                <a:latin typeface="Montserrat" panose="00000500000000000000" pitchFamily="2" charset="0"/>
              </a:rPr>
              <a:t> da unidade compressora, garantindo 40.000 horas de operação se o cronograma de manutenção for seguido;</a:t>
            </a:r>
            <a:r>
              <a:rPr lang="pt-BR" sz="1200">
                <a:solidFill>
                  <a:schemeClr val="dk1"/>
                </a:solidFill>
                <a:latin typeface="Montserrat" panose="00000500000000000000" pitchFamily="2" charset="0"/>
                <a:ea typeface="Arial"/>
                <a:cs typeface="Arial"/>
                <a:sym typeface="Arial"/>
              </a:rPr>
              <a:t> </a:t>
            </a:r>
          </a:p>
          <a:p>
            <a:pPr lvl="0">
              <a:buClr>
                <a:schemeClr val="dk1"/>
              </a:buClr>
              <a:buSzPts val="1050"/>
            </a:pPr>
            <a:endParaRPr lang="pt-BR" sz="1200">
              <a:solidFill>
                <a:schemeClr val="dk1"/>
              </a:solidFill>
              <a:latin typeface="Montserrat" panose="00000500000000000000" pitchFamily="2" charset="0"/>
              <a:ea typeface="Arial"/>
              <a:cs typeface="Arial"/>
              <a:sym typeface="Arial"/>
            </a:endParaRPr>
          </a:p>
          <a:p>
            <a:pPr marL="171450" lvl="0" indent="-171450">
              <a:buClr>
                <a:schemeClr val="dk1"/>
              </a:buClr>
              <a:buSzPts val="1050"/>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Fabricada com parafusos de aço forjado;</a:t>
            </a:r>
          </a:p>
          <a:p>
            <a:pPr lvl="0">
              <a:buClr>
                <a:schemeClr val="dk1"/>
              </a:buClr>
              <a:buSzPts val="1050"/>
            </a:pPr>
            <a:endParaRPr sz="1200">
              <a:solidFill>
                <a:schemeClr val="dk1"/>
              </a:solidFill>
              <a:latin typeface="Montserrat" panose="00000500000000000000" pitchFamily="2" charset="0"/>
              <a:ea typeface="Arial"/>
              <a:cs typeface="Arial"/>
              <a:sym typeface="Arial"/>
            </a:endParaRPr>
          </a:p>
          <a:p>
            <a:pPr marL="171450" marR="0" lvl="0" indent="-171450" rtl="0">
              <a:spcBef>
                <a:spcPts val="0"/>
              </a:spcBef>
              <a:spcAft>
                <a:spcPts val="0"/>
              </a:spcAft>
              <a:buClr>
                <a:schemeClr val="dk1"/>
              </a:buClr>
              <a:buSzPts val="1050"/>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A unidade compressora apresenta uma curva de potência específica estável, que permite a sua utilização em largas faixas de regime de operação.</a:t>
            </a:r>
            <a:endParaRPr sz="1200">
              <a:solidFill>
                <a:schemeClr val="dk1"/>
              </a:solidFill>
              <a:latin typeface="Montserrat" panose="00000500000000000000" pitchFamily="2" charset="0"/>
              <a:ea typeface="Calibri"/>
              <a:cs typeface="Calibri"/>
              <a:sym typeface="Calibri"/>
            </a:endParaRPr>
          </a:p>
        </p:txBody>
      </p:sp>
      <p:sp>
        <p:nvSpPr>
          <p:cNvPr id="35" name="CaixaDeTexto 34">
            <a:extLst>
              <a:ext uri="{FF2B5EF4-FFF2-40B4-BE49-F238E27FC236}">
                <a16:creationId xmlns:a16="http://schemas.microsoft.com/office/drawing/2014/main" id="{E0009C24-0B82-4B95-6CD8-1363D5801EEB}"/>
              </a:ext>
            </a:extLst>
          </p:cNvPr>
          <p:cNvSpPr txBox="1"/>
          <p:nvPr/>
        </p:nvSpPr>
        <p:spPr>
          <a:xfrm>
            <a:off x="406711" y="1956882"/>
            <a:ext cx="6700289" cy="461665"/>
          </a:xfrm>
          <a:prstGeom prst="rect">
            <a:avLst/>
          </a:prstGeom>
          <a:noFill/>
        </p:spPr>
        <p:txBody>
          <a:bodyPr wrap="square">
            <a:spAutoFit/>
          </a:bodyPr>
          <a:lstStyle/>
          <a:p>
            <a:pPr marL="0" marR="0" lvl="0" indent="0" rtl="0">
              <a:spcBef>
                <a:spcPts val="0"/>
              </a:spcBef>
              <a:spcAft>
                <a:spcPts val="0"/>
              </a:spcAft>
              <a:buNone/>
            </a:pPr>
            <a:r>
              <a:rPr lang="pt-BR" sz="1200">
                <a:solidFill>
                  <a:schemeClr val="dk1"/>
                </a:solidFill>
                <a:latin typeface="Montserrat" panose="00000500000000000000" pitchFamily="2" charset="0"/>
                <a:ea typeface="Arial"/>
                <a:cs typeface="Arial"/>
                <a:sym typeface="Arial"/>
              </a:rPr>
              <a:t>A Ingersoll Rand redesenhou o drive train e criou a unidade compressora integrada EK76.</a:t>
            </a:r>
          </a:p>
        </p:txBody>
      </p:sp>
      <p:sp>
        <p:nvSpPr>
          <p:cNvPr id="37" name="Freeform 11">
            <a:extLst>
              <a:ext uri="{FF2B5EF4-FFF2-40B4-BE49-F238E27FC236}">
                <a16:creationId xmlns:a16="http://schemas.microsoft.com/office/drawing/2014/main" id="{B56FDCC6-D497-85C0-216E-7E40F0D9D27C}"/>
              </a:ext>
            </a:extLst>
          </p:cNvPr>
          <p:cNvSpPr/>
          <p:nvPr/>
        </p:nvSpPr>
        <p:spPr>
          <a:xfrm>
            <a:off x="150485" y="9728658"/>
            <a:ext cx="2364231" cy="976502"/>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5"/>
            <a:stretch>
              <a:fillRect/>
            </a:stretch>
          </a:blipFill>
        </p:spPr>
      </p:sp>
      <p:grpSp>
        <p:nvGrpSpPr>
          <p:cNvPr id="11" name="Group 8">
            <a:extLst>
              <a:ext uri="{FF2B5EF4-FFF2-40B4-BE49-F238E27FC236}">
                <a16:creationId xmlns:a16="http://schemas.microsoft.com/office/drawing/2014/main" id="{6EF7D584-2D7D-F27C-FF7F-32F75221342C}"/>
              </a:ext>
            </a:extLst>
          </p:cNvPr>
          <p:cNvGrpSpPr/>
          <p:nvPr/>
        </p:nvGrpSpPr>
        <p:grpSpPr>
          <a:xfrm>
            <a:off x="0" y="10450326"/>
            <a:ext cx="7556500" cy="298993"/>
            <a:chOff x="0" y="-38100"/>
            <a:chExt cx="3047987" cy="169986"/>
          </a:xfrm>
        </p:grpSpPr>
        <p:sp>
          <p:nvSpPr>
            <p:cNvPr id="16" name="Freeform 9">
              <a:extLst>
                <a:ext uri="{FF2B5EF4-FFF2-40B4-BE49-F238E27FC236}">
                  <a16:creationId xmlns:a16="http://schemas.microsoft.com/office/drawing/2014/main" id="{C9F39CE8-1C75-9FAF-B085-EA138A828F4A}"/>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txBody>
            <a:bodyPr/>
            <a:lstStyle/>
            <a:p>
              <a:endParaRPr lang="pt-BR"/>
            </a:p>
          </p:txBody>
        </p:sp>
        <p:sp>
          <p:nvSpPr>
            <p:cNvPr id="17" name="TextBox 10">
              <a:extLst>
                <a:ext uri="{FF2B5EF4-FFF2-40B4-BE49-F238E27FC236}">
                  <a16:creationId xmlns:a16="http://schemas.microsoft.com/office/drawing/2014/main" id="{6893F04A-D460-EBAA-CBA7-6ED63D6C3FC3}"/>
                </a:ext>
              </a:extLst>
            </p:cNvPr>
            <p:cNvSpPr txBox="1"/>
            <p:nvPr/>
          </p:nvSpPr>
          <p:spPr>
            <a:xfrm>
              <a:off x="0" y="-38100"/>
              <a:ext cx="3047987" cy="169986"/>
            </a:xfrm>
            <a:prstGeom prst="rect">
              <a:avLst/>
            </a:prstGeom>
          </p:spPr>
          <p:txBody>
            <a:bodyPr lIns="45156" tIns="45156" rIns="45156" bIns="4515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40"/>
                </a:lnSpc>
              </a:pPr>
              <a:endParaRPr/>
            </a:p>
          </p:txBody>
        </p:sp>
      </p:grpSp>
    </p:spTree>
    <p:extLst>
      <p:ext uri="{BB962C8B-B14F-4D97-AF65-F5344CB8AC3E}">
        <p14:creationId xmlns:p14="http://schemas.microsoft.com/office/powerpoint/2010/main" val="702137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A1383-0717-AE2B-69EB-3AD20310CD3E}"/>
            </a:ext>
          </a:extLst>
        </p:cNvPr>
        <p:cNvGrpSpPr/>
        <p:nvPr/>
      </p:nvGrpSpPr>
      <p:grpSpPr>
        <a:xfrm>
          <a:off x="0" y="0"/>
          <a:ext cx="0" cy="0"/>
          <a:chOff x="0" y="0"/>
          <a:chExt cx="0" cy="0"/>
        </a:xfrm>
      </p:grpSpPr>
      <p:grpSp>
        <p:nvGrpSpPr>
          <p:cNvPr id="13" name="Group 13">
            <a:extLst>
              <a:ext uri="{FF2B5EF4-FFF2-40B4-BE49-F238E27FC236}">
                <a16:creationId xmlns:a16="http://schemas.microsoft.com/office/drawing/2014/main" id="{27E07C98-A6A6-5655-8CF9-29846F34889E}"/>
              </a:ext>
            </a:extLst>
          </p:cNvPr>
          <p:cNvGrpSpPr/>
          <p:nvPr/>
        </p:nvGrpSpPr>
        <p:grpSpPr>
          <a:xfrm>
            <a:off x="476211" y="1657965"/>
            <a:ext cx="374337" cy="187168"/>
            <a:chOff x="0" y="0"/>
            <a:chExt cx="812800" cy="406400"/>
          </a:xfrm>
        </p:grpSpPr>
        <p:sp>
          <p:nvSpPr>
            <p:cNvPr id="14" name="Freeform 14">
              <a:extLst>
                <a:ext uri="{FF2B5EF4-FFF2-40B4-BE49-F238E27FC236}">
                  <a16:creationId xmlns:a16="http://schemas.microsoft.com/office/drawing/2014/main" id="{FEB64006-F1A3-5D21-ACD2-D855CF43A7F2}"/>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8389D4B9-AD58-579C-673B-1094BA6EBF0A}"/>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8" name="TextBox 18">
            <a:extLst>
              <a:ext uri="{FF2B5EF4-FFF2-40B4-BE49-F238E27FC236}">
                <a16:creationId xmlns:a16="http://schemas.microsoft.com/office/drawing/2014/main" id="{8F70FB20-F8D4-518C-6515-3330886DBDB1}"/>
              </a:ext>
            </a:extLst>
          </p:cNvPr>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a:extLst>
              <a:ext uri="{FF2B5EF4-FFF2-40B4-BE49-F238E27FC236}">
                <a16:creationId xmlns:a16="http://schemas.microsoft.com/office/drawing/2014/main" id="{BF87F286-F68E-1392-A876-1D711D19FA4A}"/>
              </a:ext>
            </a:extLst>
          </p:cNvPr>
          <p:cNvSpPr txBox="1"/>
          <p:nvPr/>
        </p:nvSpPr>
        <p:spPr>
          <a:xfrm>
            <a:off x="963501" y="1633184"/>
            <a:ext cx="5976130" cy="236731"/>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CONTROLADOR XE PRO 25i</a:t>
            </a:r>
          </a:p>
        </p:txBody>
      </p:sp>
      <p:pic>
        <p:nvPicPr>
          <p:cNvPr id="24" name="Imagem 23">
            <a:extLst>
              <a:ext uri="{FF2B5EF4-FFF2-40B4-BE49-F238E27FC236}">
                <a16:creationId xmlns:a16="http://schemas.microsoft.com/office/drawing/2014/main" id="{C44135A4-0D60-7E91-21EF-241DB82CB4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150" y="-137704"/>
            <a:ext cx="7737150" cy="859247"/>
          </a:xfrm>
          <a:prstGeom prst="rect">
            <a:avLst/>
          </a:prstGeom>
        </p:spPr>
      </p:pic>
      <p:grpSp>
        <p:nvGrpSpPr>
          <p:cNvPr id="22" name="Group 13">
            <a:extLst>
              <a:ext uri="{FF2B5EF4-FFF2-40B4-BE49-F238E27FC236}">
                <a16:creationId xmlns:a16="http://schemas.microsoft.com/office/drawing/2014/main" id="{1FC4BC58-AC0A-C615-2F8C-5F2105020A6A}"/>
              </a:ext>
            </a:extLst>
          </p:cNvPr>
          <p:cNvGrpSpPr/>
          <p:nvPr/>
        </p:nvGrpSpPr>
        <p:grpSpPr>
          <a:xfrm>
            <a:off x="509851" y="4386896"/>
            <a:ext cx="374337" cy="1551270"/>
            <a:chOff x="0" y="-2961890"/>
            <a:chExt cx="812800" cy="3368290"/>
          </a:xfrm>
        </p:grpSpPr>
        <p:sp>
          <p:nvSpPr>
            <p:cNvPr id="23" name="Freeform 14">
              <a:extLst>
                <a:ext uri="{FF2B5EF4-FFF2-40B4-BE49-F238E27FC236}">
                  <a16:creationId xmlns:a16="http://schemas.microsoft.com/office/drawing/2014/main" id="{ECCF6452-5090-1760-B2A9-30360B09ACD8}"/>
                </a:ext>
              </a:extLst>
            </p:cNvPr>
            <p:cNvSpPr/>
            <p:nvPr/>
          </p:nvSpPr>
          <p:spPr>
            <a:xfrm>
              <a:off x="0" y="-296189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B8FAC1C7-5A5F-00F5-7FCE-35B96A790438}"/>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grpSp>
        <p:nvGrpSpPr>
          <p:cNvPr id="31" name="Group 13">
            <a:extLst>
              <a:ext uri="{FF2B5EF4-FFF2-40B4-BE49-F238E27FC236}">
                <a16:creationId xmlns:a16="http://schemas.microsoft.com/office/drawing/2014/main" id="{7334004C-67B4-332C-1FEE-97504D7E7290}"/>
              </a:ext>
            </a:extLst>
          </p:cNvPr>
          <p:cNvGrpSpPr/>
          <p:nvPr/>
        </p:nvGrpSpPr>
        <p:grpSpPr>
          <a:xfrm>
            <a:off x="478000" y="7269063"/>
            <a:ext cx="374337" cy="1551270"/>
            <a:chOff x="0" y="-2961890"/>
            <a:chExt cx="812800" cy="3368290"/>
          </a:xfrm>
        </p:grpSpPr>
        <p:sp>
          <p:nvSpPr>
            <p:cNvPr id="32" name="Freeform 14">
              <a:extLst>
                <a:ext uri="{FF2B5EF4-FFF2-40B4-BE49-F238E27FC236}">
                  <a16:creationId xmlns:a16="http://schemas.microsoft.com/office/drawing/2014/main" id="{111C0B33-3B92-A962-0781-BC88DFC89FA1}"/>
                </a:ext>
              </a:extLst>
            </p:cNvPr>
            <p:cNvSpPr/>
            <p:nvPr/>
          </p:nvSpPr>
          <p:spPr>
            <a:xfrm>
              <a:off x="0" y="-296189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33" name="TextBox 15">
              <a:extLst>
                <a:ext uri="{FF2B5EF4-FFF2-40B4-BE49-F238E27FC236}">
                  <a16:creationId xmlns:a16="http://schemas.microsoft.com/office/drawing/2014/main" id="{DD31D91E-F612-9AC6-11FB-4E33C8ECCD49}"/>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pic>
        <p:nvPicPr>
          <p:cNvPr id="1026" name="Picture 2" descr="image001">
            <a:extLst>
              <a:ext uri="{FF2B5EF4-FFF2-40B4-BE49-F238E27FC236}">
                <a16:creationId xmlns:a16="http://schemas.microsoft.com/office/drawing/2014/main" id="{7891F4F5-CE55-8A38-7823-D199E2F9C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93" y="2129289"/>
            <a:ext cx="2152650" cy="12477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C89048EC-FF4F-9D42-2284-7252ED7E1A71}"/>
              </a:ext>
            </a:extLst>
          </p:cNvPr>
          <p:cNvSpPr txBox="1"/>
          <p:nvPr/>
        </p:nvSpPr>
        <p:spPr>
          <a:xfrm>
            <a:off x="2819621" y="2010091"/>
            <a:ext cx="4324425" cy="1938992"/>
          </a:xfrm>
          <a:prstGeom prst="rect">
            <a:avLst/>
          </a:prstGeom>
          <a:noFill/>
        </p:spPr>
        <p:txBody>
          <a:bodyPr wrap="square">
            <a:spAutoFit/>
          </a:bodyPr>
          <a:lstStyle/>
          <a:p>
            <a:pPr marL="0" marR="0" lvl="0" indent="-69850" algn="l" rtl="0">
              <a:spcBef>
                <a:spcPts val="0"/>
              </a:spcBef>
              <a:spcAft>
                <a:spcPts val="0"/>
              </a:spcAft>
              <a:buClr>
                <a:schemeClr val="dk1"/>
              </a:buClr>
              <a:buSzPts val="1100"/>
              <a:buFont typeface="Noto Sans Symbols"/>
              <a:buChar char="✔"/>
            </a:pPr>
            <a:r>
              <a:rPr lang="pt-BR" sz="1200" b="1">
                <a:latin typeface="Montserrat" panose="00000500000000000000" pitchFamily="2" charset="0"/>
              </a:rPr>
              <a:t> Informações críticas acessíveis no controlador:</a:t>
            </a:r>
          </a:p>
          <a:p>
            <a:pPr marR="0" lvl="0" algn="l" rtl="0">
              <a:spcBef>
                <a:spcPts val="0"/>
              </a:spcBef>
              <a:spcAft>
                <a:spcPts val="0"/>
              </a:spcAft>
              <a:buClr>
                <a:schemeClr val="dk1"/>
              </a:buClr>
              <a:buSzPts val="1100"/>
            </a:pPr>
            <a:endParaRPr lang="pt-BR" sz="1200">
              <a:latin typeface="Montserrat" panose="00000500000000000000" pitchFamily="2" charset="0"/>
            </a:endParaRPr>
          </a:p>
          <a:p>
            <a:pPr marL="171450" marR="0" lvl="0" indent="-171450" algn="l" rtl="0">
              <a:spcBef>
                <a:spcPts val="0"/>
              </a:spcBef>
              <a:spcAft>
                <a:spcPts val="0"/>
              </a:spcAft>
              <a:buClr>
                <a:schemeClr val="dk1"/>
              </a:buClr>
              <a:buSzPts val="1100"/>
              <a:buFont typeface="Arial" panose="020B0604020202020204" pitchFamily="34" charset="0"/>
              <a:buChar char="•"/>
            </a:pPr>
            <a:r>
              <a:rPr lang="pt-BR" sz="1200">
                <a:latin typeface="Montserrat" panose="00000500000000000000" pitchFamily="2" charset="0"/>
              </a:rPr>
              <a:t>Temperatura ( °C ou °F);</a:t>
            </a:r>
          </a:p>
          <a:p>
            <a:pPr marL="171450" marR="0" lvl="0" indent="-171450" algn="l" rtl="0">
              <a:spcBef>
                <a:spcPts val="0"/>
              </a:spcBef>
              <a:spcAft>
                <a:spcPts val="0"/>
              </a:spcAft>
              <a:buClr>
                <a:schemeClr val="dk1"/>
              </a:buClr>
              <a:buSzPts val="1100"/>
              <a:buFont typeface="Arial" panose="020B0604020202020204" pitchFamily="34" charset="0"/>
              <a:buChar char="•"/>
            </a:pPr>
            <a:r>
              <a:rPr lang="pt-BR" sz="1200">
                <a:latin typeface="Montserrat" panose="00000500000000000000" pitchFamily="2" charset="0"/>
              </a:rPr>
              <a:t>Pressão (Psi ou bar);</a:t>
            </a:r>
          </a:p>
          <a:p>
            <a:pPr marL="171450" marR="0" lvl="0" indent="-171450" algn="l" rtl="0">
              <a:spcBef>
                <a:spcPts val="0"/>
              </a:spcBef>
              <a:spcAft>
                <a:spcPts val="0"/>
              </a:spcAft>
              <a:buClr>
                <a:schemeClr val="dk1"/>
              </a:buClr>
              <a:buSzPts val="1100"/>
              <a:buFont typeface="Arial" panose="020B0604020202020204" pitchFamily="34" charset="0"/>
              <a:buChar char="•"/>
            </a:pPr>
            <a:r>
              <a:rPr lang="pt-BR" sz="1200">
                <a:latin typeface="Montserrat" panose="00000500000000000000" pitchFamily="2" charset="0"/>
              </a:rPr>
              <a:t>Status do compressor;</a:t>
            </a:r>
          </a:p>
          <a:p>
            <a:pPr marL="171450" marR="0" lvl="0" indent="-171450" algn="l" rtl="0">
              <a:spcBef>
                <a:spcPts val="0"/>
              </a:spcBef>
              <a:spcAft>
                <a:spcPts val="0"/>
              </a:spcAft>
              <a:buClr>
                <a:schemeClr val="dk1"/>
              </a:buClr>
              <a:buSzPts val="1100"/>
              <a:buFont typeface="Arial" panose="020B0604020202020204" pitchFamily="34" charset="0"/>
              <a:buChar char="•"/>
            </a:pPr>
            <a:r>
              <a:rPr lang="pt-BR" sz="1200">
                <a:latin typeface="Montserrat" panose="00000500000000000000" pitchFamily="2" charset="0"/>
              </a:rPr>
              <a:t>Partida ou parada;</a:t>
            </a:r>
          </a:p>
          <a:p>
            <a:pPr marL="171450" marR="0" lvl="0" indent="-171450" algn="l" rtl="0">
              <a:spcBef>
                <a:spcPts val="0"/>
              </a:spcBef>
              <a:spcAft>
                <a:spcPts val="0"/>
              </a:spcAft>
              <a:buClr>
                <a:schemeClr val="dk1"/>
              </a:buClr>
              <a:buSzPts val="1100"/>
              <a:buFont typeface="Arial" panose="020B0604020202020204" pitchFamily="34" charset="0"/>
              <a:buChar char="•"/>
            </a:pPr>
            <a:r>
              <a:rPr lang="pt-BR" sz="1200">
                <a:latin typeface="Montserrat" panose="00000500000000000000" pitchFamily="2" charset="0"/>
              </a:rPr>
              <a:t>Alertas;</a:t>
            </a:r>
          </a:p>
          <a:p>
            <a:pPr marL="171450" marR="0" lvl="0" indent="-171450" algn="l" rtl="0">
              <a:spcBef>
                <a:spcPts val="0"/>
              </a:spcBef>
              <a:spcAft>
                <a:spcPts val="0"/>
              </a:spcAft>
              <a:buClr>
                <a:schemeClr val="dk1"/>
              </a:buClr>
              <a:buSzPts val="1100"/>
              <a:buFont typeface="Arial" panose="020B0604020202020204" pitchFamily="34" charset="0"/>
              <a:buChar char="•"/>
            </a:pPr>
            <a:r>
              <a:rPr lang="pt-BR" sz="1200">
                <a:latin typeface="Montserrat" panose="00000500000000000000" pitchFamily="2" charset="0"/>
              </a:rPr>
              <a:t>Manutenção;</a:t>
            </a:r>
          </a:p>
          <a:p>
            <a:pPr marL="171450" marR="0" lvl="0" indent="-171450" algn="l" rtl="0">
              <a:spcBef>
                <a:spcPts val="0"/>
              </a:spcBef>
              <a:spcAft>
                <a:spcPts val="0"/>
              </a:spcAft>
              <a:buClr>
                <a:schemeClr val="dk1"/>
              </a:buClr>
              <a:buSzPts val="1100"/>
              <a:buFont typeface="Arial" panose="020B0604020202020204" pitchFamily="34" charset="0"/>
              <a:buChar char="•"/>
            </a:pPr>
            <a:r>
              <a:rPr lang="pt-BR" sz="1200">
                <a:latin typeface="Montserrat" panose="00000500000000000000" pitchFamily="2" charset="0"/>
              </a:rPr>
              <a:t>Design simplificado;</a:t>
            </a:r>
          </a:p>
          <a:p>
            <a:pPr marL="171450" marR="0" lvl="0" indent="-171450" algn="l" rtl="0">
              <a:spcBef>
                <a:spcPts val="0"/>
              </a:spcBef>
              <a:spcAft>
                <a:spcPts val="0"/>
              </a:spcAft>
              <a:buClr>
                <a:schemeClr val="dk1"/>
              </a:buClr>
              <a:buSzPts val="1100"/>
              <a:buFont typeface="Arial" panose="020B0604020202020204" pitchFamily="34" charset="0"/>
              <a:buChar char="•"/>
            </a:pPr>
            <a:r>
              <a:rPr lang="pt-BR" sz="1200">
                <a:latin typeface="Montserrat" panose="00000500000000000000" pitchFamily="2" charset="0"/>
              </a:rPr>
              <a:t>Permite acoplamento a sistemas externos.</a:t>
            </a:r>
          </a:p>
        </p:txBody>
      </p:sp>
      <p:sp>
        <p:nvSpPr>
          <p:cNvPr id="16" name="TextBox 19">
            <a:extLst>
              <a:ext uri="{FF2B5EF4-FFF2-40B4-BE49-F238E27FC236}">
                <a16:creationId xmlns:a16="http://schemas.microsoft.com/office/drawing/2014/main" id="{7439FE5E-B5D2-DCD1-DA29-32809D0DFBAB}"/>
              </a:ext>
            </a:extLst>
          </p:cNvPr>
          <p:cNvSpPr txBox="1"/>
          <p:nvPr/>
        </p:nvSpPr>
        <p:spPr>
          <a:xfrm>
            <a:off x="1002228" y="4364374"/>
            <a:ext cx="6266756"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FILTRAGEM DE AR DE ENTRADA</a:t>
            </a:r>
          </a:p>
        </p:txBody>
      </p:sp>
      <p:pic>
        <p:nvPicPr>
          <p:cNvPr id="17" name="Picture 12" descr="Uma máquina cinza com tampas amarelas e pretas&#10;&#10;O conteúdo gerado por IA pode estar incorreto.">
            <a:extLst>
              <a:ext uri="{FF2B5EF4-FFF2-40B4-BE49-F238E27FC236}">
                <a16:creationId xmlns:a16="http://schemas.microsoft.com/office/drawing/2014/main" id="{18C5DBE3-508B-55DE-DFF0-635C176D517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9237" y="4601105"/>
            <a:ext cx="2218427" cy="1829587"/>
          </a:xfrm>
          <a:prstGeom prst="rect">
            <a:avLst/>
          </a:prstGeom>
          <a:noFill/>
          <a:ln>
            <a:noFill/>
          </a:ln>
          <a:effectLst/>
        </p:spPr>
      </p:pic>
      <p:sp>
        <p:nvSpPr>
          <p:cNvPr id="39" name="TextBox 19">
            <a:extLst>
              <a:ext uri="{FF2B5EF4-FFF2-40B4-BE49-F238E27FC236}">
                <a16:creationId xmlns:a16="http://schemas.microsoft.com/office/drawing/2014/main" id="{238AAE9E-5EA8-D8B8-0F67-09B9E655D3B3}"/>
              </a:ext>
            </a:extLst>
          </p:cNvPr>
          <p:cNvSpPr txBox="1"/>
          <p:nvPr/>
        </p:nvSpPr>
        <p:spPr>
          <a:xfrm>
            <a:off x="1014021" y="7245095"/>
            <a:ext cx="6266756"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DESIGN INTEGRADO</a:t>
            </a:r>
          </a:p>
        </p:txBody>
      </p:sp>
      <p:sp>
        <p:nvSpPr>
          <p:cNvPr id="40" name="CaixaDeTexto 39">
            <a:extLst>
              <a:ext uri="{FF2B5EF4-FFF2-40B4-BE49-F238E27FC236}">
                <a16:creationId xmlns:a16="http://schemas.microsoft.com/office/drawing/2014/main" id="{7A12F9BB-C33F-EDA1-050C-0DF6FC932BB5}"/>
              </a:ext>
            </a:extLst>
          </p:cNvPr>
          <p:cNvSpPr txBox="1"/>
          <p:nvPr/>
        </p:nvSpPr>
        <p:spPr>
          <a:xfrm>
            <a:off x="447392" y="7632957"/>
            <a:ext cx="6680550" cy="461665"/>
          </a:xfrm>
          <a:prstGeom prst="rect">
            <a:avLst/>
          </a:prstGeom>
          <a:noFill/>
        </p:spPr>
        <p:txBody>
          <a:bodyPr wrap="square">
            <a:spAutoFit/>
          </a:bodyPr>
          <a:lstStyle/>
          <a:p>
            <a:pPr lvl="0" algn="just"/>
            <a:r>
              <a:rPr lang="pt-BR" sz="1200">
                <a:latin typeface="Montserrat" panose="00000500000000000000" pitchFamily="2" charset="0"/>
              </a:rPr>
              <a:t>Filtro de óleo, tanque separador, válvula termostática, válvula de admissão, válvula de retenção de pressão  - Tudo integrado na carcaça do compressor. </a:t>
            </a:r>
          </a:p>
        </p:txBody>
      </p:sp>
      <p:pic>
        <p:nvPicPr>
          <p:cNvPr id="42" name="Imagem 41">
            <a:extLst>
              <a:ext uri="{FF2B5EF4-FFF2-40B4-BE49-F238E27FC236}">
                <a16:creationId xmlns:a16="http://schemas.microsoft.com/office/drawing/2014/main" id="{E46A0A44-7A38-D7CB-6969-EE60DB139892}"/>
              </a:ext>
            </a:extLst>
          </p:cNvPr>
          <p:cNvPicPr>
            <a:picLocks noChangeAspect="1"/>
          </p:cNvPicPr>
          <p:nvPr/>
        </p:nvPicPr>
        <p:blipFill>
          <a:blip r:embed="rId5"/>
          <a:stretch>
            <a:fillRect/>
          </a:stretch>
        </p:blipFill>
        <p:spPr>
          <a:xfrm>
            <a:off x="330696" y="8113099"/>
            <a:ext cx="2216384" cy="1894234"/>
          </a:xfrm>
          <a:prstGeom prst="rect">
            <a:avLst/>
          </a:prstGeom>
        </p:spPr>
      </p:pic>
      <p:sp>
        <p:nvSpPr>
          <p:cNvPr id="43" name="CaixaDeTexto 42">
            <a:extLst>
              <a:ext uri="{FF2B5EF4-FFF2-40B4-BE49-F238E27FC236}">
                <a16:creationId xmlns:a16="http://schemas.microsoft.com/office/drawing/2014/main" id="{A496DA11-B5EC-B346-6458-110B268189D4}"/>
              </a:ext>
            </a:extLst>
          </p:cNvPr>
          <p:cNvSpPr txBox="1"/>
          <p:nvPr/>
        </p:nvSpPr>
        <p:spPr>
          <a:xfrm>
            <a:off x="3252319" y="8343389"/>
            <a:ext cx="3293591" cy="1938992"/>
          </a:xfrm>
          <a:prstGeom prst="rect">
            <a:avLst/>
          </a:prstGeom>
          <a:noFill/>
        </p:spPr>
        <p:txBody>
          <a:bodyPr wrap="square">
            <a:spAutoFit/>
          </a:bodyPr>
          <a:lstStyle/>
          <a:p>
            <a:pPr marL="171450" lvl="0" indent="-171450">
              <a:buFont typeface="Arial" panose="020B0604020202020204" pitchFamily="34" charset="0"/>
              <a:buChar char="•"/>
            </a:pPr>
            <a:r>
              <a:rPr lang="pt-BR" sz="1200">
                <a:latin typeface="Montserrat" panose="00000500000000000000" pitchFamily="2" charset="0"/>
              </a:rPr>
              <a:t>Menos mangueiras externas, minimizando o risco de vazamento;</a:t>
            </a:r>
          </a:p>
          <a:p>
            <a:pPr lvl="0"/>
            <a:endParaRPr lang="pt-BR" sz="1200">
              <a:latin typeface="Montserrat" panose="00000500000000000000" pitchFamily="2" charset="0"/>
            </a:endParaRPr>
          </a:p>
          <a:p>
            <a:pPr marL="171450" lvl="0" indent="-171450">
              <a:buFont typeface="Arial" panose="020B0604020202020204" pitchFamily="34" charset="0"/>
              <a:buChar char="•"/>
            </a:pPr>
            <a:r>
              <a:rPr lang="pt-BR" sz="1200">
                <a:latin typeface="Montserrat" panose="00000500000000000000" pitchFamily="2" charset="0"/>
              </a:rPr>
              <a:t>Design compacto;</a:t>
            </a:r>
          </a:p>
          <a:p>
            <a:pPr lvl="0"/>
            <a:endParaRPr lang="pt-BR" sz="1200">
              <a:latin typeface="Montserrat" panose="00000500000000000000" pitchFamily="2" charset="0"/>
            </a:endParaRPr>
          </a:p>
          <a:p>
            <a:pPr marL="171450" lvl="0" indent="-171450">
              <a:buFont typeface="Arial" panose="020B0604020202020204" pitchFamily="34" charset="0"/>
              <a:buChar char="•"/>
            </a:pPr>
            <a:r>
              <a:rPr lang="pt-BR" sz="1200">
                <a:latin typeface="Montserrat" panose="00000500000000000000" pitchFamily="2" charset="0"/>
              </a:rPr>
              <a:t>Menos peças – serviço de baixo custo;</a:t>
            </a:r>
          </a:p>
          <a:p>
            <a:pPr lvl="0"/>
            <a:endParaRPr lang="pt-BR" sz="1200">
              <a:latin typeface="Montserrat" panose="00000500000000000000" pitchFamily="2" charset="0"/>
            </a:endParaRPr>
          </a:p>
          <a:p>
            <a:pPr marL="171450" lvl="0" indent="-171450">
              <a:buFont typeface="Arial" panose="020B0604020202020204" pitchFamily="34" charset="0"/>
              <a:buChar char="•"/>
            </a:pPr>
            <a:r>
              <a:rPr lang="pt-BR" sz="1200">
                <a:latin typeface="Montserrat" panose="00000500000000000000" pitchFamily="2" charset="0"/>
              </a:rPr>
              <a:t>Eficiência Premium e ampla faixa de rpm para os modelos de velocidade variável.</a:t>
            </a:r>
          </a:p>
        </p:txBody>
      </p:sp>
      <p:sp>
        <p:nvSpPr>
          <p:cNvPr id="45" name="CaixaDeTexto 44">
            <a:extLst>
              <a:ext uri="{FF2B5EF4-FFF2-40B4-BE49-F238E27FC236}">
                <a16:creationId xmlns:a16="http://schemas.microsoft.com/office/drawing/2014/main" id="{773C5ABF-E134-6585-7859-8C74C1E68403}"/>
              </a:ext>
            </a:extLst>
          </p:cNvPr>
          <p:cNvSpPr txBox="1"/>
          <p:nvPr/>
        </p:nvSpPr>
        <p:spPr>
          <a:xfrm>
            <a:off x="494991" y="4780132"/>
            <a:ext cx="4167187" cy="874085"/>
          </a:xfrm>
          <a:prstGeom prst="rect">
            <a:avLst/>
          </a:prstGeom>
          <a:noFill/>
        </p:spPr>
        <p:txBody>
          <a:bodyPr wrap="square">
            <a:spAutoFit/>
          </a:bodyPr>
          <a:lstStyle/>
          <a:p>
            <a:pPr algn="just">
              <a:lnSpc>
                <a:spcPct val="107000"/>
              </a:lnSpc>
              <a:spcAft>
                <a:spcPts val="800"/>
              </a:spcAft>
              <a:buNone/>
            </a:pPr>
            <a:r>
              <a:rPr lang="pt-BR" sz="1200">
                <a:effectLst/>
                <a:latin typeface="Montserrat" panose="00000500000000000000" pitchFamily="2" charset="0"/>
                <a:ea typeface="Calibri" panose="020F0502020204030204" pitchFamily="34" charset="0"/>
                <a:cs typeface="Calibri" panose="020F0502020204030204" pitchFamily="34" charset="0"/>
              </a:rPr>
              <a:t>A filtragem do ar de entrada é realizada por um grande filtro de ar do tipo seco. A eficiência mínima a 3 mícrons é de 99,0% (ISO 12103-1 A2 poeira fina a uma velocidade de 15 cm/s).</a:t>
            </a:r>
            <a:endParaRPr lang="pt-BR" sz="1200">
              <a:effectLst/>
              <a:latin typeface="Montserrat" panose="00000500000000000000" pitchFamily="2" charset="0"/>
              <a:ea typeface="Calibri" panose="020F0502020204030204" pitchFamily="34" charset="0"/>
            </a:endParaRPr>
          </a:p>
        </p:txBody>
      </p:sp>
      <p:sp>
        <p:nvSpPr>
          <p:cNvPr id="47" name="CaixaDeTexto 46">
            <a:extLst>
              <a:ext uri="{FF2B5EF4-FFF2-40B4-BE49-F238E27FC236}">
                <a16:creationId xmlns:a16="http://schemas.microsoft.com/office/drawing/2014/main" id="{E069CE25-DEC2-73B8-075E-D7C31739451F}"/>
              </a:ext>
            </a:extLst>
          </p:cNvPr>
          <p:cNvSpPr txBox="1"/>
          <p:nvPr/>
        </p:nvSpPr>
        <p:spPr>
          <a:xfrm>
            <a:off x="466669" y="5817896"/>
            <a:ext cx="4202509" cy="1266693"/>
          </a:xfrm>
          <a:prstGeom prst="rect">
            <a:avLst/>
          </a:prstGeom>
          <a:noFill/>
        </p:spPr>
        <p:txBody>
          <a:bodyPr wrap="square">
            <a:spAutoFit/>
          </a:bodyPr>
          <a:lstStyle/>
          <a:p>
            <a:pPr algn="just">
              <a:lnSpc>
                <a:spcPct val="107000"/>
              </a:lnSpc>
              <a:spcAft>
                <a:spcPts val="800"/>
              </a:spcAft>
              <a:buNone/>
            </a:pPr>
            <a:r>
              <a:rPr lang="pt-BR" sz="1200">
                <a:effectLst/>
                <a:latin typeface="Montserrat" panose="00000500000000000000" pitchFamily="2" charset="0"/>
                <a:ea typeface="Calibri" panose="020F0502020204030204" pitchFamily="34" charset="0"/>
                <a:cs typeface="Calibri" panose="020F0502020204030204" pitchFamily="34" charset="0"/>
              </a:rPr>
              <a:t>O filtro de admissão é superdimensionado para diminuir a queda de pressão antes mesmo da compressão para maximizar a eficiência do pacote. </a:t>
            </a:r>
            <a:r>
              <a:rPr lang="pt-BR" sz="1200" cap="all">
                <a:effectLst/>
                <a:latin typeface="Montserrat" panose="00000500000000000000" pitchFamily="2" charset="0"/>
                <a:ea typeface="Calibri" panose="020F0502020204030204" pitchFamily="34" charset="0"/>
                <a:cs typeface="Calibri" panose="020F0502020204030204" pitchFamily="34" charset="0"/>
              </a:rPr>
              <a:t>A Ingersoll Rand</a:t>
            </a:r>
            <a:r>
              <a:rPr lang="pt-BR" sz="1200">
                <a:effectLst/>
                <a:latin typeface="Montserrat" panose="00000500000000000000" pitchFamily="2" charset="0"/>
                <a:ea typeface="Calibri" panose="020F0502020204030204" pitchFamily="34" charset="0"/>
                <a:cs typeface="Calibri" panose="020F0502020204030204" pitchFamily="34" charset="0"/>
              </a:rPr>
              <a:t> usa um elemento tecido de 2 estágios, garantindo o máximo desempenho ao longo de sua vida útil.</a:t>
            </a:r>
            <a:endParaRPr lang="pt-BR" sz="1200">
              <a:effectLst/>
              <a:latin typeface="Montserrat" panose="00000500000000000000" pitchFamily="2" charset="0"/>
              <a:ea typeface="Calibri" panose="020F0502020204030204" pitchFamily="34" charset="0"/>
            </a:endParaRPr>
          </a:p>
        </p:txBody>
      </p:sp>
      <p:sp>
        <p:nvSpPr>
          <p:cNvPr id="49" name="Freeform 11">
            <a:extLst>
              <a:ext uri="{FF2B5EF4-FFF2-40B4-BE49-F238E27FC236}">
                <a16:creationId xmlns:a16="http://schemas.microsoft.com/office/drawing/2014/main" id="{45A3F90E-8C82-44A6-538B-5C84D0EE16C5}"/>
              </a:ext>
            </a:extLst>
          </p:cNvPr>
          <p:cNvSpPr/>
          <p:nvPr/>
        </p:nvSpPr>
        <p:spPr>
          <a:xfrm>
            <a:off x="207519" y="9709148"/>
            <a:ext cx="2364231" cy="976502"/>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6"/>
            <a:stretch>
              <a:fillRect/>
            </a:stretch>
          </a:blipFill>
        </p:spPr>
      </p:sp>
      <p:grpSp>
        <p:nvGrpSpPr>
          <p:cNvPr id="7" name="Group 8">
            <a:extLst>
              <a:ext uri="{FF2B5EF4-FFF2-40B4-BE49-F238E27FC236}">
                <a16:creationId xmlns:a16="http://schemas.microsoft.com/office/drawing/2014/main" id="{76107085-03B7-02E1-06B3-A5C8CA70B555}"/>
              </a:ext>
            </a:extLst>
          </p:cNvPr>
          <p:cNvGrpSpPr/>
          <p:nvPr/>
        </p:nvGrpSpPr>
        <p:grpSpPr>
          <a:xfrm>
            <a:off x="0" y="10450326"/>
            <a:ext cx="7556500" cy="298993"/>
            <a:chOff x="0" y="-38100"/>
            <a:chExt cx="3047987" cy="169986"/>
          </a:xfrm>
        </p:grpSpPr>
        <p:sp>
          <p:nvSpPr>
            <p:cNvPr id="8" name="Freeform 9">
              <a:extLst>
                <a:ext uri="{FF2B5EF4-FFF2-40B4-BE49-F238E27FC236}">
                  <a16:creationId xmlns:a16="http://schemas.microsoft.com/office/drawing/2014/main" id="{BB135830-FA4D-C59A-635A-58FA3DAAE3C6}"/>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txBody>
            <a:bodyPr/>
            <a:lstStyle/>
            <a:p>
              <a:endParaRPr lang="pt-BR"/>
            </a:p>
          </p:txBody>
        </p:sp>
        <p:sp>
          <p:nvSpPr>
            <p:cNvPr id="10" name="TextBox 10">
              <a:extLst>
                <a:ext uri="{FF2B5EF4-FFF2-40B4-BE49-F238E27FC236}">
                  <a16:creationId xmlns:a16="http://schemas.microsoft.com/office/drawing/2014/main" id="{FD1EDBF5-D1B5-3837-0747-74C157D6568C}"/>
                </a:ext>
              </a:extLst>
            </p:cNvPr>
            <p:cNvSpPr txBox="1"/>
            <p:nvPr/>
          </p:nvSpPr>
          <p:spPr>
            <a:xfrm>
              <a:off x="0" y="-38100"/>
              <a:ext cx="3047987" cy="169986"/>
            </a:xfrm>
            <a:prstGeom prst="rect">
              <a:avLst/>
            </a:prstGeom>
          </p:spPr>
          <p:txBody>
            <a:bodyPr lIns="45156" tIns="45156" rIns="45156" bIns="4515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40"/>
                </a:lnSpc>
              </a:pPr>
              <a:endParaRPr/>
            </a:p>
          </p:txBody>
        </p:sp>
      </p:grpSp>
    </p:spTree>
    <p:extLst>
      <p:ext uri="{BB962C8B-B14F-4D97-AF65-F5344CB8AC3E}">
        <p14:creationId xmlns:p14="http://schemas.microsoft.com/office/powerpoint/2010/main" val="280001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438291" y="1216260"/>
            <a:ext cx="374337" cy="187168"/>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pic>
        <p:nvPicPr>
          <p:cNvPr id="25" name="Imagem 24">
            <a:extLst>
              <a:ext uri="{FF2B5EF4-FFF2-40B4-BE49-F238E27FC236}">
                <a16:creationId xmlns:a16="http://schemas.microsoft.com/office/drawing/2014/main" id="{73B5A427-F2AC-62BE-DE3C-76846586B6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485" y="-43842"/>
            <a:ext cx="7808985" cy="842922"/>
          </a:xfrm>
          <a:prstGeom prst="rect">
            <a:avLst/>
          </a:prstGeom>
        </p:spPr>
      </p:pic>
      <p:grpSp>
        <p:nvGrpSpPr>
          <p:cNvPr id="23" name="Group 13">
            <a:extLst>
              <a:ext uri="{FF2B5EF4-FFF2-40B4-BE49-F238E27FC236}">
                <a16:creationId xmlns:a16="http://schemas.microsoft.com/office/drawing/2014/main" id="{4244895B-5D6F-741F-3B8F-44816DE5D160}"/>
              </a:ext>
            </a:extLst>
          </p:cNvPr>
          <p:cNvGrpSpPr/>
          <p:nvPr/>
        </p:nvGrpSpPr>
        <p:grpSpPr>
          <a:xfrm>
            <a:off x="467654" y="4048315"/>
            <a:ext cx="374337" cy="187168"/>
            <a:chOff x="0" y="0"/>
            <a:chExt cx="812800" cy="406400"/>
          </a:xfrm>
        </p:grpSpPr>
        <p:sp>
          <p:nvSpPr>
            <p:cNvPr id="24" name="Freeform 14">
              <a:extLst>
                <a:ext uri="{FF2B5EF4-FFF2-40B4-BE49-F238E27FC236}">
                  <a16:creationId xmlns:a16="http://schemas.microsoft.com/office/drawing/2014/main" id="{53865E20-83DB-A9B4-CA51-625555452ACE}"/>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6" name="TextBox 15">
              <a:extLst>
                <a:ext uri="{FF2B5EF4-FFF2-40B4-BE49-F238E27FC236}">
                  <a16:creationId xmlns:a16="http://schemas.microsoft.com/office/drawing/2014/main" id="{C2946970-43EF-7349-C660-C2EE0CAEBAA9}"/>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27" name="TextBox 18">
            <a:extLst>
              <a:ext uri="{FF2B5EF4-FFF2-40B4-BE49-F238E27FC236}">
                <a16:creationId xmlns:a16="http://schemas.microsoft.com/office/drawing/2014/main" id="{70B2E687-7206-CB6F-47CC-7ED471653CEB}"/>
              </a:ext>
            </a:extLst>
          </p:cNvPr>
          <p:cNvSpPr txBox="1"/>
          <p:nvPr/>
        </p:nvSpPr>
        <p:spPr>
          <a:xfrm>
            <a:off x="951886" y="6105924"/>
            <a:ext cx="4608974" cy="284822"/>
          </a:xfrm>
          <a:prstGeom prst="rect">
            <a:avLst/>
          </a:prstGeom>
        </p:spPr>
        <p:txBody>
          <a:bodyPr lIns="0" tIns="0" rIns="0" bIns="0" rtlCol="0" anchor="t">
            <a:spAutoFit/>
          </a:bodyPr>
          <a:lstStyle/>
          <a:p>
            <a:pPr>
              <a:lnSpc>
                <a:spcPts val="2520"/>
              </a:lnSpc>
            </a:pPr>
            <a:r>
              <a:rPr lang="en-US" sz="1400" b="1">
                <a:solidFill>
                  <a:srgbClr val="6F6F6F"/>
                </a:solidFill>
                <a:latin typeface="Montserrat" panose="00000500000000000000" pitchFamily="2" charset="0"/>
                <a:ea typeface="Montserrat Bold"/>
                <a:cs typeface="Montserrat Bold"/>
                <a:sym typeface="Montserrat Bold"/>
              </a:rPr>
              <a:t>LUBRIFICANTE ULTRA 4K</a:t>
            </a:r>
            <a:endParaRPr lang="en-US" sz="1400" b="1">
              <a:solidFill>
                <a:schemeClr val="tx1">
                  <a:lumMod val="50000"/>
                  <a:lumOff val="50000"/>
                </a:schemeClr>
              </a:solidFill>
              <a:latin typeface="Montserrat" panose="00000500000000000000" pitchFamily="2" charset="0"/>
              <a:ea typeface="Montserrat Bold"/>
              <a:cs typeface="Montserrat Bold"/>
              <a:sym typeface="Montserrat Bold"/>
            </a:endParaRPr>
          </a:p>
        </p:txBody>
      </p:sp>
      <p:grpSp>
        <p:nvGrpSpPr>
          <p:cNvPr id="28" name="Group 13">
            <a:extLst>
              <a:ext uri="{FF2B5EF4-FFF2-40B4-BE49-F238E27FC236}">
                <a16:creationId xmlns:a16="http://schemas.microsoft.com/office/drawing/2014/main" id="{5A5CD5E8-B0C4-642E-57AB-4C9A4BA2B136}"/>
              </a:ext>
            </a:extLst>
          </p:cNvPr>
          <p:cNvGrpSpPr/>
          <p:nvPr/>
        </p:nvGrpSpPr>
        <p:grpSpPr>
          <a:xfrm>
            <a:off x="482259" y="6203578"/>
            <a:ext cx="374337" cy="187168"/>
            <a:chOff x="0" y="0"/>
            <a:chExt cx="812800" cy="406400"/>
          </a:xfrm>
        </p:grpSpPr>
        <p:sp>
          <p:nvSpPr>
            <p:cNvPr id="32" name="Freeform 14">
              <a:extLst>
                <a:ext uri="{FF2B5EF4-FFF2-40B4-BE49-F238E27FC236}">
                  <a16:creationId xmlns:a16="http://schemas.microsoft.com/office/drawing/2014/main" id="{3D5A9FD4-EED7-8FC7-8499-700F3DF2E68F}"/>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33" name="TextBox 15">
              <a:extLst>
                <a:ext uri="{FF2B5EF4-FFF2-40B4-BE49-F238E27FC236}">
                  <a16:creationId xmlns:a16="http://schemas.microsoft.com/office/drawing/2014/main" id="{665FA1BB-761F-07A9-49F9-812C4373BA48}"/>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pic>
        <p:nvPicPr>
          <p:cNvPr id="7" name="Imagem 6">
            <a:extLst>
              <a:ext uri="{FF2B5EF4-FFF2-40B4-BE49-F238E27FC236}">
                <a16:creationId xmlns:a16="http://schemas.microsoft.com/office/drawing/2014/main" id="{CBE66CBD-5A48-6AB4-5A36-2A4187D401CC}"/>
              </a:ext>
            </a:extLst>
          </p:cNvPr>
          <p:cNvPicPr>
            <a:picLocks noChangeAspect="1"/>
          </p:cNvPicPr>
          <p:nvPr/>
        </p:nvPicPr>
        <p:blipFill>
          <a:blip r:embed="rId3"/>
          <a:stretch>
            <a:fillRect/>
          </a:stretch>
        </p:blipFill>
        <p:spPr>
          <a:xfrm>
            <a:off x="467654" y="7983884"/>
            <a:ext cx="1272650" cy="1836579"/>
          </a:xfrm>
          <a:prstGeom prst="rect">
            <a:avLst/>
          </a:prstGeom>
        </p:spPr>
      </p:pic>
      <p:sp>
        <p:nvSpPr>
          <p:cNvPr id="16" name="CaixaDeTexto 15">
            <a:extLst>
              <a:ext uri="{FF2B5EF4-FFF2-40B4-BE49-F238E27FC236}">
                <a16:creationId xmlns:a16="http://schemas.microsoft.com/office/drawing/2014/main" id="{195735BA-C33C-24D9-07C2-E60546C07B3A}"/>
              </a:ext>
            </a:extLst>
          </p:cNvPr>
          <p:cNvSpPr txBox="1"/>
          <p:nvPr/>
        </p:nvSpPr>
        <p:spPr>
          <a:xfrm>
            <a:off x="467654" y="6673779"/>
            <a:ext cx="6680550" cy="830997"/>
          </a:xfrm>
          <a:prstGeom prst="rect">
            <a:avLst/>
          </a:prstGeom>
          <a:noFill/>
        </p:spPr>
        <p:txBody>
          <a:bodyPr wrap="square">
            <a:spAutoFit/>
          </a:bodyPr>
          <a:lstStyle/>
          <a:p>
            <a:pPr lvl="0" algn="just"/>
            <a:r>
              <a:rPr lang="pt-BR" sz="1200">
                <a:latin typeface="Montserrat" panose="00000500000000000000" pitchFamily="2" charset="0"/>
              </a:rPr>
              <a:t>O Ultra 4K é um fluido sintético de alta performance, desenvolvido para maximizar a confiabilidade e eficiência dos compressores de parafuso rotativo.Com intervalo de troca recomendado de até 4.000 horas em condições normais de operação, ele oferece </a:t>
            </a:r>
            <a:r>
              <a:rPr lang="pt-BR" sz="1200" b="1">
                <a:latin typeface="Montserrat" panose="00000500000000000000" pitchFamily="2" charset="0"/>
              </a:rPr>
              <a:t>mais produtividade </a:t>
            </a:r>
            <a:r>
              <a:rPr lang="pt-BR" sz="1200">
                <a:latin typeface="Montserrat" panose="00000500000000000000" pitchFamily="2" charset="0"/>
              </a:rPr>
              <a:t>e </a:t>
            </a:r>
            <a:r>
              <a:rPr lang="pt-BR" sz="1200" b="1">
                <a:latin typeface="Montserrat" panose="00000500000000000000" pitchFamily="2" charset="0"/>
              </a:rPr>
              <a:t>menor custo de manutenção </a:t>
            </a:r>
            <a:r>
              <a:rPr lang="pt-BR" sz="1200">
                <a:latin typeface="Montserrat" panose="00000500000000000000" pitchFamily="2" charset="0"/>
              </a:rPr>
              <a:t>para a sua operação.</a:t>
            </a:r>
          </a:p>
        </p:txBody>
      </p:sp>
      <p:sp>
        <p:nvSpPr>
          <p:cNvPr id="17" name="CaixaDeTexto 16">
            <a:extLst>
              <a:ext uri="{FF2B5EF4-FFF2-40B4-BE49-F238E27FC236}">
                <a16:creationId xmlns:a16="http://schemas.microsoft.com/office/drawing/2014/main" id="{394BFA22-1607-F25F-2E5B-AC5F66B2D3B5}"/>
              </a:ext>
            </a:extLst>
          </p:cNvPr>
          <p:cNvSpPr txBox="1"/>
          <p:nvPr/>
        </p:nvSpPr>
        <p:spPr>
          <a:xfrm>
            <a:off x="2267437" y="7786020"/>
            <a:ext cx="4861579" cy="1938992"/>
          </a:xfrm>
          <a:prstGeom prst="rect">
            <a:avLst/>
          </a:prstGeom>
          <a:noFill/>
        </p:spPr>
        <p:txBody>
          <a:bodyPr wrap="square">
            <a:spAutoFit/>
          </a:bodyPr>
          <a:lstStyle/>
          <a:p>
            <a:pPr marL="171450" indent="-171450">
              <a:buFont typeface="Arial" panose="020B0604020202020204" pitchFamily="34" charset="0"/>
              <a:buChar char="•"/>
            </a:pPr>
            <a:r>
              <a:rPr lang="pt-BR" sz="1200" b="1">
                <a:latin typeface="Montserrat" panose="00000500000000000000" pitchFamily="2" charset="0"/>
              </a:rPr>
              <a:t>Maior eficiência</a:t>
            </a:r>
            <a:r>
              <a:rPr lang="pt-BR" sz="1200">
                <a:latin typeface="Montserrat" panose="00000500000000000000" pitchFamily="2" charset="0"/>
              </a:rPr>
              <a:t>: reduz contaminações e melhora o desempenho do sistema;</a:t>
            </a:r>
          </a:p>
          <a:p>
            <a:endParaRPr lang="pt-BR" sz="1200" b="1">
              <a:latin typeface="Montserrat" panose="00000500000000000000" pitchFamily="2" charset="0"/>
            </a:endParaRPr>
          </a:p>
          <a:p>
            <a:pPr marL="171450" indent="-171450">
              <a:buFont typeface="Arial" panose="020B0604020202020204" pitchFamily="34" charset="0"/>
              <a:buChar char="•"/>
            </a:pPr>
            <a:r>
              <a:rPr lang="pt-BR" sz="1200" b="1">
                <a:latin typeface="Montserrat" panose="00000500000000000000" pitchFamily="2" charset="0"/>
              </a:rPr>
              <a:t>Estabilidade térmica superior</a:t>
            </a:r>
            <a:r>
              <a:rPr lang="pt-BR" sz="1200">
                <a:latin typeface="Montserrat" panose="00000500000000000000" pitchFamily="2" charset="0"/>
              </a:rPr>
              <a:t>: mantém a viscosidade estável, mesmo em altas temperaturas;</a:t>
            </a:r>
          </a:p>
          <a:p>
            <a:endParaRPr lang="pt-BR" sz="1200">
              <a:latin typeface="Montserrat" panose="00000500000000000000" pitchFamily="2" charset="0"/>
            </a:endParaRPr>
          </a:p>
          <a:p>
            <a:pPr marL="171450" indent="-171450">
              <a:buFont typeface="Arial" panose="020B0604020202020204" pitchFamily="34" charset="0"/>
              <a:buChar char="•"/>
            </a:pPr>
            <a:r>
              <a:rPr lang="pt-BR" sz="1200" b="1">
                <a:latin typeface="Montserrat" panose="00000500000000000000" pitchFamily="2" charset="0"/>
              </a:rPr>
              <a:t>Proteção avançada</a:t>
            </a:r>
            <a:r>
              <a:rPr lang="pt-BR" sz="1200">
                <a:latin typeface="Montserrat" panose="00000500000000000000" pitchFamily="2" charset="0"/>
              </a:rPr>
              <a:t>: protege os componentes contra desgaste, prolongando a confiabilidade do equipamento;</a:t>
            </a:r>
          </a:p>
          <a:p>
            <a:endParaRPr lang="pt-BR" sz="1200" b="1">
              <a:latin typeface="Montserrat" panose="00000500000000000000" pitchFamily="2" charset="0"/>
            </a:endParaRPr>
          </a:p>
          <a:p>
            <a:pPr marL="171450" indent="-171450">
              <a:buFont typeface="Arial" panose="020B0604020202020204" pitchFamily="34" charset="0"/>
              <a:buChar char="•"/>
            </a:pPr>
            <a:r>
              <a:rPr lang="pt-BR" sz="1200" b="1">
                <a:latin typeface="Montserrat" panose="00000500000000000000" pitchFamily="2" charset="0"/>
              </a:rPr>
              <a:t>Segurança garantida</a:t>
            </a:r>
            <a:r>
              <a:rPr lang="pt-BR" sz="1200">
                <a:latin typeface="Montserrat" panose="00000500000000000000" pitchFamily="2" charset="0"/>
              </a:rPr>
              <a:t>: ponto de fulgor elevado.</a:t>
            </a:r>
          </a:p>
        </p:txBody>
      </p:sp>
      <p:sp>
        <p:nvSpPr>
          <p:cNvPr id="20" name="TextBox 18">
            <a:extLst>
              <a:ext uri="{FF2B5EF4-FFF2-40B4-BE49-F238E27FC236}">
                <a16:creationId xmlns:a16="http://schemas.microsoft.com/office/drawing/2014/main" id="{22784ECE-A3DB-8003-08C6-C16EDCBC8102}"/>
              </a:ext>
            </a:extLst>
          </p:cNvPr>
          <p:cNvSpPr txBox="1"/>
          <p:nvPr/>
        </p:nvSpPr>
        <p:spPr>
          <a:xfrm>
            <a:off x="927249" y="1155697"/>
            <a:ext cx="4608974" cy="284822"/>
          </a:xfrm>
          <a:prstGeom prst="rect">
            <a:avLst/>
          </a:prstGeom>
        </p:spPr>
        <p:txBody>
          <a:bodyPr lIns="0" tIns="0" rIns="0" bIns="0" rtlCol="0" anchor="t">
            <a:spAutoFit/>
          </a:bodyPr>
          <a:lstStyle/>
          <a:p>
            <a:pPr>
              <a:lnSpc>
                <a:spcPts val="2520"/>
              </a:lnSpc>
            </a:pPr>
            <a:r>
              <a:rPr lang="en-US" sz="1400" b="1">
                <a:solidFill>
                  <a:srgbClr val="6F6F6F"/>
                </a:solidFill>
                <a:latin typeface="Montserrat" panose="00000500000000000000" pitchFamily="2" charset="0"/>
                <a:ea typeface="Montserrat Bold"/>
                <a:cs typeface="Montserrat Bold"/>
                <a:sym typeface="Montserrat Bold"/>
              </a:rPr>
              <a:t>TENSIONAMENTO AUTOMÁTICO</a:t>
            </a:r>
            <a:endParaRPr lang="en-US" sz="1400" b="1">
              <a:solidFill>
                <a:schemeClr val="tx1">
                  <a:lumMod val="50000"/>
                  <a:lumOff val="50000"/>
                </a:schemeClr>
              </a:solidFill>
              <a:latin typeface="Montserrat" panose="00000500000000000000" pitchFamily="2" charset="0"/>
              <a:ea typeface="Montserrat Bold"/>
              <a:cs typeface="Montserrat Bold"/>
              <a:sym typeface="Montserrat Bold"/>
            </a:endParaRPr>
          </a:p>
        </p:txBody>
      </p:sp>
      <p:pic>
        <p:nvPicPr>
          <p:cNvPr id="3074" name="Picture 2">
            <a:extLst>
              <a:ext uri="{FF2B5EF4-FFF2-40B4-BE49-F238E27FC236}">
                <a16:creationId xmlns:a16="http://schemas.microsoft.com/office/drawing/2014/main" id="{FC10C751-198B-281F-D437-D1E669F5A8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6258" y="1437847"/>
            <a:ext cx="1580628" cy="2219853"/>
          </a:xfrm>
          <a:prstGeom prst="rect">
            <a:avLst/>
          </a:prstGeom>
          <a:noFill/>
          <a:extLst>
            <a:ext uri="{909E8E84-426E-40DD-AFC4-6F175D3DCCD1}">
              <a14:hiddenFill xmlns:a14="http://schemas.microsoft.com/office/drawing/2010/main">
                <a:solidFill>
                  <a:srgbClr val="FFFFFF"/>
                </a:solidFill>
              </a14:hiddenFill>
            </a:ext>
          </a:extLst>
        </p:spPr>
      </p:pic>
      <p:sp>
        <p:nvSpPr>
          <p:cNvPr id="22" name="CaixaDeTexto 21">
            <a:extLst>
              <a:ext uri="{FF2B5EF4-FFF2-40B4-BE49-F238E27FC236}">
                <a16:creationId xmlns:a16="http://schemas.microsoft.com/office/drawing/2014/main" id="{7B6AF46C-D9AA-8CAA-3A99-57453EE746CB}"/>
              </a:ext>
            </a:extLst>
          </p:cNvPr>
          <p:cNvSpPr txBox="1"/>
          <p:nvPr/>
        </p:nvSpPr>
        <p:spPr>
          <a:xfrm>
            <a:off x="472780" y="1733984"/>
            <a:ext cx="4861579" cy="1754326"/>
          </a:xfrm>
          <a:prstGeom prst="rect">
            <a:avLst/>
          </a:prstGeom>
          <a:noFill/>
        </p:spPr>
        <p:txBody>
          <a:bodyPr wrap="square">
            <a:spAutoFit/>
          </a:bodyPr>
          <a:lstStyle/>
          <a:p>
            <a:pPr marL="171450" indent="-171450">
              <a:buFont typeface="Arial" panose="020B0604020202020204" pitchFamily="34" charset="0"/>
              <a:buChar char="•"/>
            </a:pPr>
            <a:r>
              <a:rPr lang="pt-BR" sz="1200">
                <a:latin typeface="Montserrat" panose="00000500000000000000" pitchFamily="2" charset="0"/>
              </a:rPr>
              <a:t>Tensionamento ideal garantido;</a:t>
            </a:r>
          </a:p>
          <a:p>
            <a:endParaRPr lang="pt-BR" sz="1200">
              <a:latin typeface="Montserrat" panose="00000500000000000000" pitchFamily="2" charset="0"/>
            </a:endParaRPr>
          </a:p>
          <a:p>
            <a:pPr marL="171450" indent="-171450">
              <a:buFont typeface="Arial" panose="020B0604020202020204" pitchFamily="34" charset="0"/>
              <a:buChar char="•"/>
            </a:pPr>
            <a:r>
              <a:rPr lang="pt-BR" sz="1200">
                <a:latin typeface="Montserrat" panose="00000500000000000000" pitchFamily="2" charset="0"/>
              </a:rPr>
              <a:t>Longa vida útil das correias;</a:t>
            </a:r>
          </a:p>
          <a:p>
            <a:endParaRPr lang="pt-BR" sz="1200">
              <a:latin typeface="Montserrat" panose="00000500000000000000" pitchFamily="2" charset="0"/>
            </a:endParaRPr>
          </a:p>
          <a:p>
            <a:pPr marL="171450" indent="-171450">
              <a:buFont typeface="Arial" panose="020B0604020202020204" pitchFamily="34" charset="0"/>
              <a:buChar char="•"/>
            </a:pPr>
            <a:r>
              <a:rPr lang="pt-BR" sz="1200">
                <a:latin typeface="Montserrat" panose="00000500000000000000" pitchFamily="2" charset="0"/>
              </a:rPr>
              <a:t>Economia de custos de serviço;</a:t>
            </a:r>
          </a:p>
          <a:p>
            <a:pPr marL="171450" indent="-171450">
              <a:buFont typeface="Arial" panose="020B0604020202020204" pitchFamily="34" charset="0"/>
              <a:buChar char="•"/>
            </a:pPr>
            <a:endParaRPr lang="pt-BR" sz="1200">
              <a:latin typeface="Montserrat" panose="00000500000000000000" pitchFamily="2" charset="0"/>
            </a:endParaRPr>
          </a:p>
          <a:p>
            <a:pPr marL="171450" indent="-171450">
              <a:buFont typeface="Arial" panose="020B0604020202020204" pitchFamily="34" charset="0"/>
              <a:buChar char="•"/>
            </a:pPr>
            <a:r>
              <a:rPr lang="pt-BR" sz="1200">
                <a:latin typeface="Montserrat" panose="00000500000000000000" pitchFamily="2" charset="0"/>
              </a:rPr>
              <a:t>Eficiência constante de transmissão de energia;</a:t>
            </a:r>
          </a:p>
          <a:p>
            <a:endParaRPr lang="pt-BR" sz="1200">
              <a:latin typeface="Montserrat" panose="00000500000000000000" pitchFamily="2" charset="0"/>
            </a:endParaRPr>
          </a:p>
          <a:p>
            <a:pPr marL="171450" indent="-171450">
              <a:buFont typeface="Arial" panose="020B0604020202020204" pitchFamily="34" charset="0"/>
              <a:buChar char="•"/>
            </a:pPr>
            <a:r>
              <a:rPr lang="pt-BR" sz="1200">
                <a:latin typeface="Montserrat" panose="00000500000000000000" pitchFamily="2" charset="0"/>
              </a:rPr>
              <a:t>Economia de energia,</a:t>
            </a:r>
          </a:p>
        </p:txBody>
      </p:sp>
      <p:sp>
        <p:nvSpPr>
          <p:cNvPr id="35" name="TextBox 18">
            <a:extLst>
              <a:ext uri="{FF2B5EF4-FFF2-40B4-BE49-F238E27FC236}">
                <a16:creationId xmlns:a16="http://schemas.microsoft.com/office/drawing/2014/main" id="{E1BC9B0A-E0E8-B3CE-83F5-44090DD5F002}"/>
              </a:ext>
            </a:extLst>
          </p:cNvPr>
          <p:cNvSpPr txBox="1"/>
          <p:nvPr/>
        </p:nvSpPr>
        <p:spPr>
          <a:xfrm>
            <a:off x="951886" y="3975881"/>
            <a:ext cx="4608974" cy="284822"/>
          </a:xfrm>
          <a:prstGeom prst="rect">
            <a:avLst/>
          </a:prstGeom>
        </p:spPr>
        <p:txBody>
          <a:bodyPr lIns="0" tIns="0" rIns="0" bIns="0" rtlCol="0" anchor="t">
            <a:spAutoFit/>
          </a:bodyPr>
          <a:lstStyle/>
          <a:p>
            <a:pPr>
              <a:lnSpc>
                <a:spcPts val="2520"/>
              </a:lnSpc>
            </a:pPr>
            <a:r>
              <a:rPr lang="en-US" sz="1400" b="1">
                <a:solidFill>
                  <a:srgbClr val="6F6F6F"/>
                </a:solidFill>
                <a:latin typeface="Montserrat" panose="00000500000000000000" pitchFamily="2" charset="0"/>
                <a:ea typeface="Montserrat Bold"/>
                <a:cs typeface="Montserrat Bold"/>
                <a:sym typeface="Montserrat Bold"/>
              </a:rPr>
              <a:t>MANUTENÇÃO SIMPLIFICADA</a:t>
            </a:r>
            <a:endParaRPr lang="en-US" sz="1400" b="1">
              <a:solidFill>
                <a:schemeClr val="tx1">
                  <a:lumMod val="50000"/>
                  <a:lumOff val="50000"/>
                </a:schemeClr>
              </a:solidFill>
              <a:latin typeface="Montserrat" panose="00000500000000000000" pitchFamily="2" charset="0"/>
              <a:ea typeface="Montserrat Bold"/>
              <a:cs typeface="Montserrat Bold"/>
              <a:sym typeface="Montserrat Bold"/>
            </a:endParaRPr>
          </a:p>
        </p:txBody>
      </p:sp>
      <p:sp>
        <p:nvSpPr>
          <p:cNvPr id="36" name="CaixaDeTexto 35">
            <a:extLst>
              <a:ext uri="{FF2B5EF4-FFF2-40B4-BE49-F238E27FC236}">
                <a16:creationId xmlns:a16="http://schemas.microsoft.com/office/drawing/2014/main" id="{366DEDB7-1B97-632A-8A31-1A56CF5EA9B5}"/>
              </a:ext>
            </a:extLst>
          </p:cNvPr>
          <p:cNvSpPr txBox="1"/>
          <p:nvPr/>
        </p:nvSpPr>
        <p:spPr>
          <a:xfrm>
            <a:off x="441860" y="4372392"/>
            <a:ext cx="6680550" cy="1384995"/>
          </a:xfrm>
          <a:prstGeom prst="rect">
            <a:avLst/>
          </a:prstGeom>
          <a:noFill/>
        </p:spPr>
        <p:txBody>
          <a:bodyPr wrap="square">
            <a:spAutoFit/>
          </a:bodyPr>
          <a:lstStyle/>
          <a:p>
            <a:pPr lvl="0" algn="just"/>
            <a:r>
              <a:rPr lang="pt-BR" sz="1200">
                <a:latin typeface="Montserrat" panose="00000500000000000000" pitchFamily="2" charset="0"/>
              </a:rPr>
              <a:t>Os compressores da linha RSU são projetados para garantir maior acessibilidade, menor tempo de parada e menor custo de operação. Os consumíveis são facilmente removíveis para garantir total acesso aos pontos de manutenção.</a:t>
            </a:r>
          </a:p>
          <a:p>
            <a:pPr lvl="0" algn="just"/>
            <a:endParaRPr lang="pt-BR" sz="1200">
              <a:latin typeface="Montserrat" panose="00000500000000000000" pitchFamily="2" charset="0"/>
            </a:endParaRPr>
          </a:p>
          <a:p>
            <a:pPr marL="171450" lvl="0" indent="-171450" algn="just">
              <a:buFont typeface="Arial" panose="020B0604020202020204" pitchFamily="34" charset="0"/>
              <a:buChar char="•"/>
            </a:pPr>
            <a:r>
              <a:rPr lang="pt-BR" sz="1200">
                <a:latin typeface="Montserrat" panose="00000500000000000000" pitchFamily="2" charset="0"/>
              </a:rPr>
              <a:t>Maior economia de custos de serviço, com menos peças móveis.</a:t>
            </a:r>
          </a:p>
          <a:p>
            <a:pPr lvl="0" algn="just"/>
            <a:endParaRPr lang="pt-BR" sz="1200">
              <a:latin typeface="Montserrat" panose="00000500000000000000" pitchFamily="2" charset="0"/>
            </a:endParaRPr>
          </a:p>
          <a:p>
            <a:pPr marL="171450" lvl="0" indent="-171450" algn="just">
              <a:buFont typeface="Arial" panose="020B0604020202020204" pitchFamily="34" charset="0"/>
              <a:buChar char="•"/>
            </a:pPr>
            <a:r>
              <a:rPr lang="pt-BR" sz="1200">
                <a:latin typeface="Montserrat" panose="00000500000000000000" pitchFamily="2" charset="0"/>
              </a:rPr>
              <a:t>Serviço fácil e ágil.</a:t>
            </a:r>
          </a:p>
        </p:txBody>
      </p:sp>
      <p:sp>
        <p:nvSpPr>
          <p:cNvPr id="39" name="Freeform 11">
            <a:extLst>
              <a:ext uri="{FF2B5EF4-FFF2-40B4-BE49-F238E27FC236}">
                <a16:creationId xmlns:a16="http://schemas.microsoft.com/office/drawing/2014/main" id="{0126582E-AC46-CF7B-1E55-C6B180385ED7}"/>
              </a:ext>
            </a:extLst>
          </p:cNvPr>
          <p:cNvSpPr/>
          <p:nvPr/>
        </p:nvSpPr>
        <p:spPr>
          <a:xfrm>
            <a:off x="196850" y="9737712"/>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5"/>
            <a:stretch>
              <a:fillRect/>
            </a:stretch>
          </a:blipFill>
        </p:spPr>
      </p:sp>
      <p:grpSp>
        <p:nvGrpSpPr>
          <p:cNvPr id="8" name="Group 8">
            <a:extLst>
              <a:ext uri="{FF2B5EF4-FFF2-40B4-BE49-F238E27FC236}">
                <a16:creationId xmlns:a16="http://schemas.microsoft.com/office/drawing/2014/main" id="{2A74216B-7917-04A1-FEAD-A2610916950D}"/>
              </a:ext>
            </a:extLst>
          </p:cNvPr>
          <p:cNvGrpSpPr/>
          <p:nvPr/>
        </p:nvGrpSpPr>
        <p:grpSpPr>
          <a:xfrm>
            <a:off x="0" y="10450326"/>
            <a:ext cx="7556500" cy="298993"/>
            <a:chOff x="0" y="-38100"/>
            <a:chExt cx="3047987" cy="169986"/>
          </a:xfrm>
        </p:grpSpPr>
        <p:sp>
          <p:nvSpPr>
            <p:cNvPr id="9" name="Freeform 9">
              <a:extLst>
                <a:ext uri="{FF2B5EF4-FFF2-40B4-BE49-F238E27FC236}">
                  <a16:creationId xmlns:a16="http://schemas.microsoft.com/office/drawing/2014/main" id="{2212D050-9F2B-83FD-B422-9E0C608101DA}"/>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txBody>
            <a:bodyPr/>
            <a:lstStyle/>
            <a:p>
              <a:endParaRPr lang="pt-BR"/>
            </a:p>
          </p:txBody>
        </p:sp>
        <p:sp>
          <p:nvSpPr>
            <p:cNvPr id="10" name="TextBox 10">
              <a:extLst>
                <a:ext uri="{FF2B5EF4-FFF2-40B4-BE49-F238E27FC236}">
                  <a16:creationId xmlns:a16="http://schemas.microsoft.com/office/drawing/2014/main" id="{95723C7C-CF8D-98AD-4DB5-8A86B0402B6C}"/>
                </a:ext>
              </a:extLst>
            </p:cNvPr>
            <p:cNvSpPr txBox="1"/>
            <p:nvPr/>
          </p:nvSpPr>
          <p:spPr>
            <a:xfrm>
              <a:off x="0" y="-38100"/>
              <a:ext cx="3047987" cy="169986"/>
            </a:xfrm>
            <a:prstGeom prst="rect">
              <a:avLst/>
            </a:prstGeom>
          </p:spPr>
          <p:txBody>
            <a:bodyPr lIns="45156" tIns="45156" rIns="45156" bIns="4515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40"/>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2163</TotalTime>
  <Words>2237</Words>
  <Application>Microsoft Office PowerPoint</Application>
  <PresentationFormat>Personalizar</PresentationFormat>
  <Paragraphs>229</Paragraphs>
  <Slides>14</Slides>
  <Notes>1</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14</vt:i4>
      </vt:variant>
    </vt:vector>
  </HeadingPairs>
  <TitlesOfParts>
    <vt:vector size="24" baseType="lpstr">
      <vt:lpstr>Noto Sans Symbols</vt:lpstr>
      <vt:lpstr>Montserrat Bold</vt:lpstr>
      <vt:lpstr>Montserrat Medium</vt:lpstr>
      <vt:lpstr>Montserrat</vt:lpstr>
      <vt:lpstr>Aptos</vt:lpstr>
      <vt:lpstr>Open Sans</vt:lpstr>
      <vt:lpstr>Neue Montreal</vt:lpstr>
      <vt:lpstr>Calibri</vt:lpstr>
      <vt:lpstr>Arial</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Proposta Linha -E</dc:title>
  <dc:creator>EvolucaoCompressores</dc:creator>
  <cp:lastModifiedBy>Kamille Silveira</cp:lastModifiedBy>
  <cp:revision>40</cp:revision>
  <cp:lastPrinted>2025-08-20T12:01:41Z</cp:lastPrinted>
  <dcterms:created xsi:type="dcterms:W3CDTF">2006-08-16T00:00:00Z</dcterms:created>
  <dcterms:modified xsi:type="dcterms:W3CDTF">2025-09-25T20:19:50Z</dcterms:modified>
  <dc:identifier>DAGwijnfSlk</dc:identifier>
</cp:coreProperties>
</file>